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4"/>
  </p:handoutMasterIdLst>
  <p:sldIdLst>
    <p:sldId id="256" r:id="rId2"/>
    <p:sldId id="332" r:id="rId3"/>
    <p:sldId id="331" r:id="rId4"/>
    <p:sldId id="273" r:id="rId5"/>
    <p:sldId id="328" r:id="rId6"/>
    <p:sldId id="333" r:id="rId7"/>
    <p:sldId id="275" r:id="rId8"/>
    <p:sldId id="276" r:id="rId9"/>
    <p:sldId id="313" r:id="rId10"/>
    <p:sldId id="312" r:id="rId11"/>
    <p:sldId id="314" r:id="rId12"/>
    <p:sldId id="342" r:id="rId13"/>
    <p:sldId id="343" r:id="rId14"/>
    <p:sldId id="356" r:id="rId15"/>
    <p:sldId id="323" r:id="rId16"/>
    <p:sldId id="316" r:id="rId17"/>
    <p:sldId id="319" r:id="rId18"/>
    <p:sldId id="334" r:id="rId19"/>
    <p:sldId id="278" r:id="rId20"/>
    <p:sldId id="335" r:id="rId21"/>
    <p:sldId id="320" r:id="rId22"/>
    <p:sldId id="321" r:id="rId23"/>
    <p:sldId id="322" r:id="rId24"/>
    <p:sldId id="324" r:id="rId25"/>
    <p:sldId id="336" r:id="rId26"/>
    <p:sldId id="318" r:id="rId27"/>
    <p:sldId id="282" r:id="rId28"/>
    <p:sldId id="327" r:id="rId29"/>
    <p:sldId id="347" r:id="rId30"/>
    <p:sldId id="345" r:id="rId31"/>
    <p:sldId id="284" r:id="rId32"/>
    <p:sldId id="337" r:id="rId33"/>
    <p:sldId id="325" r:id="rId34"/>
    <p:sldId id="348" r:id="rId35"/>
    <p:sldId id="349" r:id="rId36"/>
    <p:sldId id="350" r:id="rId37"/>
    <p:sldId id="326" r:id="rId38"/>
    <p:sldId id="351" r:id="rId39"/>
    <p:sldId id="352" r:id="rId40"/>
    <p:sldId id="353" r:id="rId41"/>
    <p:sldId id="354" r:id="rId42"/>
    <p:sldId id="355" r:id="rId4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18518-08D8-4A9E-83C8-B7DE20F1C76E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630"/>
            <a:ext cx="2946400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630"/>
            <a:ext cx="2946400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CF410-C40F-439F-901D-30160DD57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480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l.maslennikova\Desktop\паттерн пиретта-01.png">
            <a:extLst>
              <a:ext uri="{FF2B5EF4-FFF2-40B4-BE49-F238E27FC236}">
                <a16:creationId xmlns:a16="http://schemas.microsoft.com/office/drawing/2014/main" id="{BAE86781-D27A-4481-A10E-37CD71957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888" y="-674291"/>
            <a:ext cx="10691813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l.maslennikova\Desktop\лого пиретта.png">
            <a:extLst>
              <a:ext uri="{FF2B5EF4-FFF2-40B4-BE49-F238E27FC236}">
                <a16:creationId xmlns:a16="http://schemas.microsoft.com/office/drawing/2014/main" id="{C885731F-276A-426D-A287-6F7CBFDA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1285875" cy="18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16298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8632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6123-A427-4CF2-9AC7-BFA387654C9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E3136-BEDD-4C42-976B-2EA526041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499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l.maslennikova\Desktop\пиретта вторая стр-01.png">
            <a:extLst>
              <a:ext uri="{FF2B5EF4-FFF2-40B4-BE49-F238E27FC236}">
                <a16:creationId xmlns:a16="http://schemas.microsoft.com/office/drawing/2014/main" id="{013A0286-5551-49D0-8EBA-0EC52CE7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27384"/>
            <a:ext cx="9691042" cy="685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-260721"/>
            <a:ext cx="8229600" cy="114300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220" y="12821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3A6123-A427-4CF2-9AC7-BFA387654C96}" type="datetimeFigureOut">
              <a:rPr lang="ru-RU" smtClean="0"/>
              <a:pPr/>
              <a:t>16.03.2026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48264" y="128216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BE3136-BEDD-4C42-976B-2EA526041E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20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C:\Users\l.maslennikova\Desktop\паттерн пиретта-01.png" descr="C:\Users\l.maslennikova\Desktop\паттерн пиретта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888" y="-674292"/>
            <a:ext cx="10691814" cy="7559676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02218" y="587692"/>
            <a:ext cx="263983" cy="26924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2" name="Офис в Москве +7 495 269-36-73 Почта: forclients@piretta.ru Адрес: 117105, г. Москва, Варшавское шоссе, д. 1, стр 1-2 Бизнес-центр W-Плаза офис 611В."/>
          <p:cNvSpPr txBox="1">
            <a:spLocks noGrp="1"/>
          </p:cNvSpPr>
          <p:nvPr>
            <p:ph type="body" sz="quarter" idx="13"/>
          </p:nvPr>
        </p:nvSpPr>
        <p:spPr>
          <a:xfrm>
            <a:off x="2418904" y="3040379"/>
            <a:ext cx="4352230" cy="10566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  <a:defRPr sz="2000" b="1">
                <a:solidFill>
                  <a:srgbClr val="626262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Офис в Москве +7 495 269-36-73</a:t>
            </a:r>
            <a:br/>
            <a:r>
              <a:t>Почта: forclients@piretta.ru</a:t>
            </a:r>
            <a:br/>
            <a:r>
              <a:rPr sz="1200"/>
              <a:t>Адрес: 117105, г. Москва, Варшавское шоссе, д. 1, стр 1-2 Бизнес-центр W-Плаза офис 611В.</a:t>
            </a:r>
          </a:p>
        </p:txBody>
      </p:sp>
    </p:spTree>
    <p:extLst>
      <p:ext uri="{BB962C8B-B14F-4D97-AF65-F5344CB8AC3E}">
        <p14:creationId xmlns:p14="http://schemas.microsoft.com/office/powerpoint/2010/main" val="350655194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C:\Users\l.maslennikova\Desktop\пиретта вторая стр-01.png" descr="C:\Users\l.maslennikova\Desktop\пиретта вторая стр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9" y="-27384"/>
            <a:ext cx="9691043" cy="685207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46966" y="168592"/>
            <a:ext cx="282734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6397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A6123-A427-4CF2-9AC7-BFA387654C9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E3136-BEDD-4C42-976B-2EA526041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53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mailto:office@algorithm.tula.su" TargetMode="External"/><Relationship Id="rId13" Type="http://schemas.openxmlformats.org/officeDocument/2006/relationships/hyperlink" Target="mailto:info@usmw.ru" TargetMode="External"/><Relationship Id="rId3" Type="http://schemas.openxmlformats.org/officeDocument/2006/relationships/hyperlink" Target="mailto:medeko.spb@mail.ru" TargetMode="External"/><Relationship Id="rId7" Type="http://schemas.openxmlformats.org/officeDocument/2006/relationships/hyperlink" Target="mailto:tula@algorithm.tula.su" TargetMode="External"/><Relationship Id="rId12" Type="http://schemas.openxmlformats.org/officeDocument/2006/relationships/hyperlink" Target="mailto:penza@usmw.ru" TargetMode="External"/><Relationship Id="rId2" Type="http://schemas.openxmlformats.org/officeDocument/2006/relationships/hyperlink" Target="mailto:office.moscow@piretta.ru" TargetMode="External"/><Relationship Id="rId16" Type="http://schemas.openxmlformats.org/officeDocument/2006/relationships/hyperlink" Target="mailto:medeko.tver@mail.ru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lokus_vo@piretta.ru" TargetMode="External"/><Relationship Id="rId11" Type="http://schemas.openxmlformats.org/officeDocument/2006/relationships/hyperlink" Target="mailto:medeko.vnovgorod@mail.ru" TargetMode="External"/><Relationship Id="rId5" Type="http://schemas.openxmlformats.org/officeDocument/2006/relationships/hyperlink" Target="mailto:vladimir@algorithm.tula.su" TargetMode="External"/><Relationship Id="rId15" Type="http://schemas.openxmlformats.org/officeDocument/2006/relationships/hyperlink" Target="mailto:nch@algorithm.tula.su" TargetMode="External"/><Relationship Id="rId10" Type="http://schemas.openxmlformats.org/officeDocument/2006/relationships/hyperlink" Target="mailto:medeko.murmansk@mail.ru" TargetMode="External"/><Relationship Id="rId4" Type="http://schemas.openxmlformats.org/officeDocument/2006/relationships/hyperlink" Target="mailto:office.krasnodar@piretta.ru" TargetMode="External"/><Relationship Id="rId9" Type="http://schemas.openxmlformats.org/officeDocument/2006/relationships/hyperlink" Target="mailto:kursk@algorithm.tula.su" TargetMode="External"/><Relationship Id="rId14" Type="http://schemas.openxmlformats.org/officeDocument/2006/relationships/hyperlink" Target="mailto:tat@algorithm.tula.s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C2846-107B-4C93-B98D-2130E3F41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897" y="2312894"/>
            <a:ext cx="8520056" cy="1775012"/>
          </a:xfrm>
        </p:spPr>
        <p:txBody>
          <a:bodyPr>
            <a:noAutofit/>
          </a:bodyPr>
          <a:lstStyle/>
          <a:p>
            <a:r>
              <a:rPr lang="ru-RU" sz="2500" dirty="0"/>
              <a:t>УТИЛИЗАЦИОННОЕ ОБОРУДОВАНИЕ</a:t>
            </a:r>
            <a:br>
              <a:rPr lang="ru-RU" sz="2500" dirty="0"/>
            </a:br>
            <a:r>
              <a:rPr lang="ru-RU" sz="2500" dirty="0"/>
              <a:t>НО ПИРЕТТА 500</a:t>
            </a:r>
            <a:br>
              <a:rPr lang="ru-RU" sz="2500" dirty="0"/>
            </a:br>
            <a:r>
              <a:rPr lang="ru-RU" sz="2500" dirty="0"/>
              <a:t>И типовой проект завода по утилизации и\или обезвреживанию Медицинских, биологических и прочих отходов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8F6218-5811-4BAE-939B-F18431B3F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2282" y="3867763"/>
            <a:ext cx="6400800" cy="798303"/>
          </a:xfrm>
        </p:spPr>
        <p:txBody>
          <a:bodyPr>
            <a:normAutofit fontScale="40000" lnSpcReduction="20000"/>
          </a:bodyPr>
          <a:lstStyle/>
          <a:p>
            <a:endParaRPr lang="ru-RU" sz="5100" b="1" dirty="0"/>
          </a:p>
          <a:p>
            <a:r>
              <a:rPr lang="ru-RU" sz="62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Мы просто честно и хорошо работаем.</a:t>
            </a:r>
          </a:p>
        </p:txBody>
      </p:sp>
    </p:spTree>
    <p:extLst>
      <p:ext uri="{BB962C8B-B14F-4D97-AF65-F5344CB8AC3E}">
        <p14:creationId xmlns:p14="http://schemas.microsoft.com/office/powerpoint/2010/main" val="2700368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194" y="-184246"/>
            <a:ext cx="8229600" cy="878113"/>
          </a:xfrm>
        </p:spPr>
        <p:txBody>
          <a:bodyPr/>
          <a:lstStyle/>
          <a:p>
            <a:pPr algn="ctr"/>
            <a:r>
              <a:rPr lang="ru-RU" dirty="0"/>
              <a:t>ТЕХНИЧЕСКИЕ ХАРАКТЕРИСТИКИ «Мобильной установка для обезвреживания и утилизации отходов «НО ПИРЕТТА-500»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00501"/>
            <a:ext cx="8229600" cy="4807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Габаритная схема </a:t>
            </a:r>
            <a:r>
              <a:rPr lang="ru-RU" sz="2000" dirty="0"/>
              <a:t>(фундамент бетон 20 см)</a:t>
            </a:r>
          </a:p>
        </p:txBody>
      </p:sp>
      <p:pic>
        <p:nvPicPr>
          <p:cNvPr id="4" name="Рисунок 3" descr="C:\Users\Перминов Сергей\AppData\Local\Microsoft\Windows\INetCache\Content.Outlook\ZK3TYQR3\Мариуполь3 (00000002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0" y="1228298"/>
            <a:ext cx="7141312" cy="4592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429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60721"/>
            <a:ext cx="8229600" cy="1089060"/>
          </a:xfrm>
        </p:spPr>
        <p:txBody>
          <a:bodyPr/>
          <a:lstStyle/>
          <a:p>
            <a:r>
              <a:rPr lang="ru-RU" dirty="0"/>
              <a:t>ТЕХНИЧЕСКИЕ ХАРАКТЕРИСТИКИ «Мобильной установка для обезвреживания и утилизации отходов «НО ПИРЕТТА-500»</a:t>
            </a:r>
          </a:p>
        </p:txBody>
      </p:sp>
      <p:pic>
        <p:nvPicPr>
          <p:cNvPr id="4" name="Объект 3" descr="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18" y="982519"/>
            <a:ext cx="4666361" cy="33312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75765" y="613186"/>
            <a:ext cx="677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Упрощенная схема  и принципы управления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948" y="4401836"/>
            <a:ext cx="85415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/>
              <a:t>2. Подачей воздуха в камеру дожига, для целей полного сгорания частиц, которые по тем или иным причинам не сгорели в </a:t>
            </a:r>
            <a:r>
              <a:rPr lang="ru-RU" dirty="0" err="1"/>
              <a:t>Нейтролизаторе</a:t>
            </a:r>
            <a:r>
              <a:rPr lang="ru-RU" dirty="0"/>
              <a:t> </a:t>
            </a:r>
          </a:p>
          <a:p>
            <a:pPr lvl="0"/>
            <a:r>
              <a:rPr lang="ru-RU" dirty="0"/>
              <a:t>3. Подачей воздуха на выходе из камеры дожига, что с одной стороны обеспечивает шоковое охлаждение и не дает образоваться диаксинам и фуранам которые были разрушены при температурах 900-1200 градусов, с другой стороны предотвращает прогорание труб.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42126" y="542958"/>
            <a:ext cx="329722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/>
              <a:t>Управление Нейтрализатором осуществляется тремя воздушными потоками в ручном или автоматическом режимах</a:t>
            </a:r>
            <a:endParaRPr lang="en-US" dirty="0"/>
          </a:p>
          <a:p>
            <a:pPr lvl="0"/>
            <a:endParaRPr lang="ru-RU" dirty="0"/>
          </a:p>
          <a:p>
            <a:pPr lvl="0"/>
            <a:r>
              <a:rPr lang="ru-RU" dirty="0"/>
              <a:t>1</a:t>
            </a:r>
            <a:r>
              <a:rPr lang="ru-RU" sz="1600" dirty="0"/>
              <a:t>. Подачей воздуха в камеру сгорания. Воздух подается под давлением, создавая эффект горна, что увеличивает температуру (и как следствие обеспечивает полное сгорание), повышает скорость сжигания, минимизирует пласт не полностью сгоревших отходов).</a:t>
            </a:r>
          </a:p>
        </p:txBody>
      </p:sp>
    </p:spTree>
    <p:extLst>
      <p:ext uri="{BB962C8B-B14F-4D97-AF65-F5344CB8AC3E}">
        <p14:creationId xmlns:p14="http://schemas.microsoft.com/office/powerpoint/2010/main" val="2346306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1" y="653109"/>
            <a:ext cx="7611034" cy="500414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-1"/>
            <a:ext cx="8229600" cy="96281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</a:rPr>
              <a:t>ТЕХНИЧЕСКИЕ ХАРАКТЕРИСТИКИ «Мобильной установка для обезвреживания и утилизации отходов «НО ПИРЕТТА-500»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1704" y="704626"/>
            <a:ext cx="287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Типовые размеры</a:t>
            </a:r>
          </a:p>
        </p:txBody>
      </p:sp>
    </p:spTree>
    <p:extLst>
      <p:ext uri="{BB962C8B-B14F-4D97-AF65-F5344CB8AC3E}">
        <p14:creationId xmlns:p14="http://schemas.microsoft.com/office/powerpoint/2010/main" val="8972798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84" y="1242507"/>
            <a:ext cx="6421242" cy="4781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882" y="0"/>
            <a:ext cx="7546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ТЕХНИЧЕСКИЕ ХАРАКТЕРИСТИКИ «Мобильной установка для обезвреживания и утилизации отходов «НО ПИРЕТТА-500»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772531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38248F-649E-29BF-E6B7-1CD14CDA5A77}"/>
              </a:ext>
            </a:extLst>
          </p:cNvPr>
          <p:cNvSpPr txBox="1"/>
          <p:nvPr/>
        </p:nvSpPr>
        <p:spPr>
          <a:xfrm>
            <a:off x="537882" y="0"/>
            <a:ext cx="7546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БЛОК УПРАВЛЕНИЯ И КОНТРОЛЯ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FFD2F4-6E57-FF16-4645-8FFE95B3AC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95" b="4809"/>
          <a:stretch/>
        </p:blipFill>
        <p:spPr bwMode="auto">
          <a:xfrm rot="5400000">
            <a:off x="-229171" y="2259934"/>
            <a:ext cx="3676650" cy="2919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08EB54-AB72-5F87-1994-5671D39AD4CC}"/>
              </a:ext>
            </a:extLst>
          </p:cNvPr>
          <p:cNvSpPr txBox="1"/>
          <p:nvPr/>
        </p:nvSpPr>
        <p:spPr>
          <a:xfrm>
            <a:off x="537882" y="834895"/>
            <a:ext cx="8248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Автоматически регулируются 18 параметров работы. </a:t>
            </a:r>
          </a:p>
          <a:p>
            <a:r>
              <a:rPr lang="ru-RU" dirty="0"/>
              <a:t>Данные видны на экране компьютера. </a:t>
            </a:r>
          </a:p>
          <a:p>
            <a:r>
              <a:rPr lang="ru-RU" dirty="0"/>
              <a:t>Доступен дистанционный контроль ряда параметров ( для руководителя)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3A556B-2BB5-CA45-D5D7-680CD3EF6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234" y="1946789"/>
            <a:ext cx="5502910" cy="23558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7E9687-A42E-8E49-BA3C-10CF490E0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665" y="4491203"/>
            <a:ext cx="3810635" cy="135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2493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ТЕХНИЧЕСКИЕ ХАРАКТЕРИСТИКИ «Мобильной установка для обезвреживания и утилизации отходов «НО ПИРЕТТА-500»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75765" y="613186"/>
            <a:ext cx="677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Система газоочистки на основе </a:t>
            </a:r>
            <a:r>
              <a:rPr lang="ru-RU" dirty="0" err="1"/>
              <a:t>Осадителя</a:t>
            </a:r>
            <a:r>
              <a:rPr lang="ru-RU" dirty="0"/>
              <a:t> Центробежного ОЦ-1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985" y="4195483"/>
            <a:ext cx="89180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корпуса аппарата, смываясь избытком воды в сборник сепаратора. Осажденные примеси с избытком оборотной воды поступают на локальный или многоканальный модуль нейтрализации, дозирования реагента и очистки оборотной воды.</a:t>
            </a:r>
          </a:p>
          <a:p>
            <a:r>
              <a:rPr lang="ru-RU" sz="1600" dirty="0"/>
              <a:t>Кислотообразующие газы нейтрализуются щелочным реагентом. Очищенные от пылевых частиц и химических примесей дымовые газы дополнительно охлаждаются и через аэродинамическую вставку второй ступени, подаются в третью ступень и выбрасываются дымососом в дымовую трубу. Третья ступень аппарата выполнена в виде инерционной ловушки тяжелых, влажных частиц и капель воды</a:t>
            </a:r>
          </a:p>
          <a:p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034579" y="938373"/>
            <a:ext cx="392116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/>
              <a:t>Осадитель</a:t>
            </a:r>
            <a:r>
              <a:rPr lang="ru-RU" sz="1600" dirty="0"/>
              <a:t> центробежный совмещает функции обычного циклона, применяемого при сухой очистке газов и функции мокрой очистки. Дымовые газы подаются через тангенциальный патрубок в первую ступень аппарата, дополнительно закручиваясь по 2-ходовой винтовой ниспадающей спирали смешиваясь с потоком распылённого </a:t>
            </a:r>
            <a:r>
              <a:rPr lang="ru-RU" sz="1600" dirty="0" err="1"/>
              <a:t>реагентного</a:t>
            </a:r>
            <a:r>
              <a:rPr lang="ru-RU" sz="1600" dirty="0"/>
              <a:t> раствора. Частицы примесей смачиваясь, утяжеляются, слипаются и отбрасываются высокоскоростным потоком на внутренние стенки </a:t>
            </a:r>
          </a:p>
        </p:txBody>
      </p:sp>
      <p:pic>
        <p:nvPicPr>
          <p:cNvPr id="8" name="Объект 7" descr="C:\Users\Sergey\Documents\пиретта 2022\ГЭЭ\рис к  руководству по эксплуатации\система очистки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07" y="880574"/>
            <a:ext cx="4880550" cy="3351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4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ТЕХНИЧЕСКИЕ ХАРАКТЕРИСТИКИ «Мобильной установка для обезвреживания и утилизации отходов «НО ПИРЕТТА-500»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986" y="548640"/>
            <a:ext cx="8944983" cy="559397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1600" dirty="0"/>
              <a:t>Несмотря на важность очистки дымовых газов, основная задача НО ПИРЕТТА-500 сжечь \ дожечь 99,99% отходов</a:t>
            </a:r>
          </a:p>
          <a:p>
            <a:pPr lvl="0"/>
            <a:r>
              <a:rPr lang="ru-RU" sz="1600" dirty="0"/>
              <a:t>Конструкция подовая. Такая конструкция исключает возможность падения небольших </a:t>
            </a:r>
            <a:r>
              <a:rPr lang="ru-RU" sz="1550" dirty="0"/>
              <a:t>частиц исходного сырья в зазор между колосниками в зольник, с последующим горением, а также необходимость ежемесячной замены колосников в связи с их прогоранием.</a:t>
            </a:r>
          </a:p>
          <a:p>
            <a:pPr lvl="0"/>
            <a:r>
              <a:rPr lang="ru-RU" sz="1550" dirty="0"/>
              <a:t>Встречно-перекрёстная подача из расположенных в шахматном порядке направленных сопел высоконапорного дутьевого воздуха в пласт горящего материала создаёт аналог режима работы кузнечного горна с повышенной температурой горящего пласта материалов, эффективное сгорание МО;</a:t>
            </a:r>
          </a:p>
          <a:p>
            <a:r>
              <a:rPr lang="ru-RU" sz="1550" dirty="0"/>
              <a:t>Установки  герметичны что позволяет получить максимальный эффект от управления горения различными принудительными воздушными потоками </a:t>
            </a:r>
          </a:p>
          <a:p>
            <a:pPr lvl="1"/>
            <a:r>
              <a:rPr lang="ru-RU" sz="1550" dirty="0"/>
              <a:t>Регулируемая подача дутьевого воздуха позволяет подавать разное количество воздуха в режимах загрузки, горения, </a:t>
            </a:r>
            <a:r>
              <a:rPr lang="ru-RU" sz="1550" dirty="0" err="1"/>
              <a:t>дожига</a:t>
            </a:r>
            <a:r>
              <a:rPr lang="ru-RU" sz="1550" dirty="0"/>
              <a:t>. Кроме того не образуется (минимизируется) пласт не сгоревших отходов (наряду с наклонным подом образование пласта в большинстве случаев предотвращается полностью)</a:t>
            </a:r>
          </a:p>
          <a:p>
            <a:pPr lvl="1"/>
            <a:r>
              <a:rPr lang="ru-RU" sz="1550" dirty="0"/>
              <a:t>Торцевая подача регулирует подачу кислорода, подаваемого в камеру </a:t>
            </a:r>
            <a:r>
              <a:rPr lang="ru-RU" sz="1550" dirty="0" err="1"/>
              <a:t>дожига</a:t>
            </a:r>
            <a:r>
              <a:rPr lang="ru-RU" sz="1550" dirty="0"/>
              <a:t>, а также позволяет подавать соосно мелкодисперсную воду и при необходимости уменьшать выход газов из реактора с целью более полного </a:t>
            </a:r>
            <a:r>
              <a:rPr lang="ru-RU" sz="1550" dirty="0" err="1"/>
              <a:t>дожига</a:t>
            </a:r>
            <a:r>
              <a:rPr lang="ru-RU" sz="1550" dirty="0"/>
              <a:t> </a:t>
            </a:r>
          </a:p>
          <a:p>
            <a:pPr lvl="0"/>
            <a:r>
              <a:rPr lang="ru-RU" sz="1550" dirty="0"/>
              <a:t>Система очистки воды обеспечивает ее полный возврат (кроме испарившейся части в систему очистки газов), а также нейтрализацию в </a:t>
            </a:r>
            <a:r>
              <a:rPr lang="ru-RU" sz="1550" dirty="0" err="1"/>
              <a:t>осадителе</a:t>
            </a:r>
            <a:r>
              <a:rPr lang="ru-RU" sz="1550" dirty="0"/>
              <a:t> кислот, образовавшихся при сгорании хлорсодержащих отходов. Реагент - Гидратная известь</a:t>
            </a:r>
          </a:p>
          <a:p>
            <a:pPr lvl="0"/>
            <a:r>
              <a:rPr lang="ru-RU" sz="1550" dirty="0"/>
              <a:t>Температура в НО 800-1200</a:t>
            </a:r>
            <a:r>
              <a:rPr lang="en-US" sz="1550" dirty="0"/>
              <a:t>C</a:t>
            </a:r>
            <a:endParaRPr lang="ru-RU" sz="155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45153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ТЕХНИЧЕСКИЕ ХАРАКТЕРИСТИКИ «Мобильной установка для обезвреживания и утилизации отходов «НО ПИРЕТТА-500»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986" y="548640"/>
            <a:ext cx="8944983" cy="55939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	Траектория движения дымовых газов изменяется монтажом встроенного горизонтального </a:t>
            </a:r>
            <a:r>
              <a:rPr lang="ru-RU" sz="1600" dirty="0" err="1"/>
              <a:t>фальш</a:t>
            </a:r>
            <a:r>
              <a:rPr lang="ru-RU" sz="1600" dirty="0"/>
              <a:t>-перекрытия от задней стенки на ¾ длины реактора, ниже уровня среза переходного дымохода. </a:t>
            </a:r>
          </a:p>
          <a:p>
            <a:pPr lvl="0"/>
            <a:r>
              <a:rPr lang="ru-RU" sz="1600" dirty="0"/>
              <a:t>Что обеспечивает более полное использование всего объема реактора с двойным увеличением времени нахождения дымовых газов в рабочем объёме реактора при повышенной температуре. Следствием чего является более полное окисление тонкодисперсных частиц и летучих соединений.</a:t>
            </a:r>
          </a:p>
          <a:p>
            <a:pPr lvl="0"/>
            <a:r>
              <a:rPr lang="ru-RU" sz="1600" dirty="0"/>
              <a:t>Позволяет использовать тонкодисперсную воду без уменьшения скорости горения в реакторе.</a:t>
            </a:r>
          </a:p>
          <a:p>
            <a:pPr lvl="0"/>
            <a:r>
              <a:rPr lang="ru-RU" sz="1600" dirty="0"/>
              <a:t>Подача воздуха на выходе из камеры </a:t>
            </a:r>
            <a:r>
              <a:rPr lang="ru-RU" sz="1600" dirty="0" err="1"/>
              <a:t>дожига</a:t>
            </a:r>
            <a:r>
              <a:rPr lang="ru-RU" sz="1600" dirty="0"/>
              <a:t> позволяет контролировать процесс шокового охлаждения и при необходимости уменьшать поток дымовых газов с целью большего сгорания.</a:t>
            </a:r>
          </a:p>
          <a:p>
            <a:pPr marL="0" indent="0">
              <a:buNone/>
            </a:pPr>
            <a:r>
              <a:rPr lang="ru-RU" sz="1600" dirty="0"/>
              <a:t>	Объем Камеры </a:t>
            </a:r>
            <a:r>
              <a:rPr lang="ru-RU" sz="1600" dirty="0" err="1"/>
              <a:t>дожига</a:t>
            </a:r>
            <a:r>
              <a:rPr lang="ru-RU" sz="1600" dirty="0"/>
              <a:t> (каталитический шкаф)  эквивалентна объёму камере сгорания. Разделение камеры дожига на три или более зоны, с использованием каталитического покрытия обеспечивает более полное окисление несгоревших частиц и горючих газов и осаждение тяжёлых частиц. При рабочих температурах возникает также эффект каталитического влияния раскаленного шамотного кирпича, что также уменьшает выбросы.</a:t>
            </a:r>
          </a:p>
          <a:p>
            <a:pPr marL="0" indent="0">
              <a:buNone/>
            </a:pPr>
            <a:r>
              <a:rPr lang="ru-RU" sz="1600" dirty="0"/>
              <a:t>	Поскольку Нейтрализаторы ПИРЕТТА 500  широко используются для работы с отходами, содержащими много хлора (потенциальный источник диоксинов), шоковое охлаждение (контролируемое Термопарами) достигается как мгновенным охлаждением до 200-220 градусов путем смешения раскаленных газов, так и коротким – менее 1 сек путем </a:t>
            </a:r>
            <a:r>
              <a:rPr lang="ru-RU" sz="1600" dirty="0" err="1"/>
              <a:t>доохлаждения</a:t>
            </a:r>
            <a:r>
              <a:rPr lang="ru-RU" sz="1600" dirty="0"/>
              <a:t> в системе очистки, где газы охлаждаются до 90 градусов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77998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82280"/>
            <a:ext cx="8229600" cy="52438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dirty="0"/>
          </a:p>
          <a:p>
            <a:pPr marL="0" indent="0" algn="ctr">
              <a:buNone/>
            </a:pPr>
            <a:r>
              <a:rPr lang="ru-RU" sz="5400" dirty="0"/>
              <a:t>Экономические характеристики НО ПИРЕТТА 500</a:t>
            </a:r>
          </a:p>
        </p:txBody>
      </p:sp>
    </p:spTree>
    <p:extLst>
      <p:ext uri="{BB962C8B-B14F-4D97-AF65-F5344CB8AC3E}">
        <p14:creationId xmlns:p14="http://schemas.microsoft.com/office/powerpoint/2010/main" val="1920382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ЭКОНОМИЧЕСКИЕ ХАРАКТЕРИСТИКИ «Мобильной установка для обезвреживания и утилизации отходов «НО ПИРЕТТА-500»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524" y="602428"/>
            <a:ext cx="8543504" cy="5303520"/>
          </a:xfrm>
        </p:spPr>
        <p:txBody>
          <a:bodyPr>
            <a:noAutofit/>
          </a:bodyPr>
          <a:lstStyle/>
          <a:p>
            <a:r>
              <a:rPr lang="ru-RU" sz="1700" dirty="0"/>
              <a:t>Работа круглогодичная в режиме 24\7 Обслуживание ведется двумя рабочими (сутки через трое или иной режим работы) . В таком режиме легко обслуживаются сразу 4-5 установок.</a:t>
            </a:r>
          </a:p>
          <a:p>
            <a:r>
              <a:rPr lang="ru-RU" sz="1700" dirty="0"/>
              <a:t>За сутки средний объем переработки по опыту   2,5-3 тонны отходов на 1 установку  в зависимости от морфологического состава и размере Нейтрализатора .</a:t>
            </a:r>
          </a:p>
          <a:p>
            <a:r>
              <a:rPr lang="ru-RU" sz="1700" dirty="0"/>
              <a:t>Для медицинских, биологических и других высококалорийных отходов НО ПИРЕТТА-500 не требует топлива, что крайне актуально, </a:t>
            </a:r>
            <a:r>
              <a:rPr lang="ru-RU" sz="1700" dirty="0" err="1"/>
              <a:t>тк</a:t>
            </a:r>
            <a:r>
              <a:rPr lang="ru-RU" sz="1700" dirty="0"/>
              <a:t> расходы топлива на в печах для сжигания отходов не менее 8 рублей на кг отходов, что делает экономически бессмысленным обезвреживание большинство видов отходов. </a:t>
            </a:r>
          </a:p>
          <a:p>
            <a:r>
              <a:rPr lang="ru-RU" sz="1700" dirty="0"/>
              <a:t>После 200-300 тонн  утилизированных отходов требуют проведения небольшого поддерживающего ремонта внутренней футировки рабочей камеры, футеровки загрузочных люков … .</a:t>
            </a:r>
          </a:p>
          <a:p>
            <a:r>
              <a:rPr lang="ru-RU" sz="1700" dirty="0"/>
              <a:t>Ориентировочная стоимость поддерживающего ремонта 150-200 тыс. руб. в год (2024 год) и  может выполняться рабочими, не имеющими специальных навыков.</a:t>
            </a:r>
          </a:p>
          <a:p>
            <a:r>
              <a:rPr lang="ru-RU" sz="1700" dirty="0"/>
              <a:t>Подтвержденный срок службы при интенсивной эксплуатации – не менее 5 лет.</a:t>
            </a:r>
          </a:p>
          <a:p>
            <a:r>
              <a:rPr lang="ru-RU" sz="1700" dirty="0"/>
              <a:t>Себестоимость сжигания зависит от уровня управленских расходов и числа Установок. Для примера на слайде 3 это 8 р \ кг.</a:t>
            </a:r>
          </a:p>
        </p:txBody>
      </p:sp>
    </p:spTree>
    <p:extLst>
      <p:ext uri="{BB962C8B-B14F-4D97-AF65-F5344CB8AC3E}">
        <p14:creationId xmlns:p14="http://schemas.microsoft.com/office/powerpoint/2010/main" val="2937846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Содержание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82280"/>
            <a:ext cx="8229600" cy="5243884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8300" dirty="0"/>
              <a:t>Содержание</a:t>
            </a:r>
          </a:p>
          <a:p>
            <a:pPr marL="0" indent="0">
              <a:buNone/>
            </a:pPr>
            <a:endParaRPr lang="ru-RU" sz="5100" dirty="0"/>
          </a:p>
          <a:p>
            <a:pPr marL="0" indent="0">
              <a:buNone/>
            </a:pPr>
            <a:r>
              <a:rPr lang="ru-RU" sz="5100" dirty="0"/>
              <a:t>	</a:t>
            </a:r>
            <a:r>
              <a:rPr lang="ru-RU" sz="5500" dirty="0"/>
              <a:t>НО ПИРЕТТА 500  общие данные</a:t>
            </a:r>
          </a:p>
          <a:p>
            <a:pPr marL="0" indent="0">
              <a:buNone/>
            </a:pPr>
            <a:r>
              <a:rPr lang="ru-RU" sz="5500" dirty="0"/>
              <a:t>	Преимущества и технические характеристики НО ПИРЕТТА 500</a:t>
            </a:r>
          </a:p>
          <a:p>
            <a:pPr marL="0" indent="0">
              <a:buNone/>
            </a:pPr>
            <a:r>
              <a:rPr lang="ru-RU" sz="5500" dirty="0"/>
              <a:t>	Экономические характеристики НО ПИРЕТТА 500</a:t>
            </a:r>
          </a:p>
          <a:p>
            <a:pPr marL="0" indent="0">
              <a:buNone/>
            </a:pPr>
            <a:r>
              <a:rPr lang="ru-RU" sz="5500" dirty="0"/>
              <a:t>	Новые Научно-Технические решения «Мобильной установка для обезвреживания и утилизации отходов «НО ПИРЕТТА-500»</a:t>
            </a:r>
          </a:p>
          <a:p>
            <a:pPr marL="0" indent="0">
              <a:buNone/>
            </a:pPr>
            <a:r>
              <a:rPr lang="ru-RU" sz="5500" dirty="0"/>
              <a:t>	Примеры  изготовления  установок и показатели выбросов</a:t>
            </a:r>
          </a:p>
          <a:p>
            <a:pPr marL="0" indent="0">
              <a:buNone/>
            </a:pPr>
            <a:r>
              <a:rPr lang="ru-RU" sz="5500" dirty="0"/>
              <a:t>	Типовой завод Пиретта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404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82280"/>
            <a:ext cx="8229600" cy="52438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/>
              <a:t>Новые Научно-Технические решения «Мобильной установка для обезвреживания и утилизации отходов «НО ПИРЕТТА-500»</a:t>
            </a:r>
          </a:p>
        </p:txBody>
      </p:sp>
    </p:spTree>
    <p:extLst>
      <p:ext uri="{BB962C8B-B14F-4D97-AF65-F5344CB8AC3E}">
        <p14:creationId xmlns:p14="http://schemas.microsoft.com/office/powerpoint/2010/main" val="1214175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Новые Научно-Технические решения «Мобильной установка для обезвреживания и утилизации отходов «НО ПИРЕТТА-500»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153" y="602428"/>
            <a:ext cx="8805133" cy="5432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НО ПИРЕТТА – 500 работает по принципу </a:t>
            </a:r>
            <a:r>
              <a:rPr lang="ru-RU" sz="1800" b="1" u="sng" dirty="0"/>
              <a:t>Высокотемпературной плазмохимической парогазовой деструкции</a:t>
            </a:r>
            <a:r>
              <a:rPr lang="ru-RU" sz="1600" dirty="0"/>
              <a:t>. Условно нужно разделить Камеру сгорания не на реактор и камеру </a:t>
            </a:r>
            <a:r>
              <a:rPr lang="ru-RU" sz="1600" dirty="0" err="1"/>
              <a:t>дожига</a:t>
            </a:r>
            <a:r>
              <a:rPr lang="ru-RU" sz="1600" dirty="0"/>
              <a:t>, а на </a:t>
            </a:r>
          </a:p>
          <a:p>
            <a:pPr lvl="0"/>
            <a:r>
              <a:rPr lang="ru-RU" sz="1600" dirty="0"/>
              <a:t>Реактор – где происходит высокотемпературное регулируемое сжигание</a:t>
            </a:r>
          </a:p>
          <a:p>
            <a:pPr lvl="0"/>
            <a:r>
              <a:rPr lang="ru-RU" sz="1600" dirty="0"/>
              <a:t>Зону парогазовой деструкции, отделенную от высокотемпературного реактора </a:t>
            </a:r>
            <a:r>
              <a:rPr lang="ru-RU" sz="1600" dirty="0" err="1"/>
              <a:t>фальш</a:t>
            </a:r>
            <a:r>
              <a:rPr lang="ru-RU" sz="1600" dirty="0"/>
              <a:t> – перекрытием и от камеры </a:t>
            </a:r>
            <a:r>
              <a:rPr lang="ru-RU" sz="1600" dirty="0" err="1"/>
              <a:t>дожига</a:t>
            </a:r>
            <a:r>
              <a:rPr lang="ru-RU" sz="1600" dirty="0"/>
              <a:t> переходным боровом</a:t>
            </a:r>
          </a:p>
          <a:p>
            <a:pPr lvl="0"/>
            <a:r>
              <a:rPr lang="ru-RU" sz="1600" dirty="0"/>
              <a:t>Камеры дожига с объемом 1-1.5 от объема реактора со встроенными перегородками, обеспечивающими нахождение газов, требуемое для дожига время. </a:t>
            </a:r>
          </a:p>
          <a:p>
            <a:pPr marL="0" lvl="0" indent="0">
              <a:buNone/>
            </a:pPr>
            <a:r>
              <a:rPr lang="ru-RU" sz="1600" dirty="0"/>
              <a:t>Высокотемпературная плазмохимическая парогазовая деструкция обеспечивается подачей тонкодисперсной воды в горячую зону реактора, что  обеспечивает перевод твердых частиц с повышенным содержанием углерода (сажи) в синтез-газ перед камерой </a:t>
            </a:r>
            <a:r>
              <a:rPr lang="ru-RU" sz="1600" dirty="0" err="1"/>
              <a:t>дожига</a:t>
            </a:r>
            <a:r>
              <a:rPr lang="ru-RU" sz="1600" dirty="0"/>
              <a:t>. </a:t>
            </a:r>
          </a:p>
          <a:p>
            <a:r>
              <a:rPr lang="ru-RU" sz="1600" dirty="0"/>
              <a:t>C + H2O = CO + H2 - прямая реакция преобразования раскалённой сажи при взаимодействии с парами воды в стандартный синтез-газ при 750 </a:t>
            </a:r>
            <a:r>
              <a:rPr lang="ru-RU" sz="1600" dirty="0" err="1"/>
              <a:t>град.С</a:t>
            </a:r>
            <a:r>
              <a:rPr lang="ru-RU" sz="1600" dirty="0"/>
              <a:t>. (На реакцию бесспорно тратится некоторые количество энергии). </a:t>
            </a:r>
            <a:r>
              <a:rPr lang="ru-RU" sz="1600" dirty="0" err="1"/>
              <a:t>Фальш</a:t>
            </a:r>
            <a:r>
              <a:rPr lang="ru-RU" sz="1600" dirty="0"/>
              <a:t> перекрытие не позволяет подаваемой воде уменьшить горение в реакторе</a:t>
            </a:r>
          </a:p>
          <a:p>
            <a:r>
              <a:rPr lang="ru-RU" sz="1600" dirty="0"/>
              <a:t>При этом  сажа уменьшается, а Н2 Обеспечивает </a:t>
            </a:r>
            <a:r>
              <a:rPr lang="ru-RU" sz="1600" dirty="0" err="1"/>
              <a:t>дожиг</a:t>
            </a:r>
            <a:r>
              <a:rPr lang="ru-RU" sz="1600" dirty="0"/>
              <a:t> в камере </a:t>
            </a:r>
            <a:r>
              <a:rPr lang="ru-RU" sz="1600" dirty="0" err="1"/>
              <a:t>дожига</a:t>
            </a:r>
            <a:endParaRPr lang="ru-RU" sz="1600" dirty="0"/>
          </a:p>
          <a:p>
            <a:r>
              <a:rPr lang="ru-RU" sz="1600" b="1" dirty="0"/>
              <a:t>2Н2+О2= 2Н20 + 115 620 ккал/моль;</a:t>
            </a:r>
            <a:endParaRPr lang="ru-RU" sz="1600" dirty="0"/>
          </a:p>
          <a:p>
            <a:r>
              <a:rPr lang="ru-RU" sz="1600" dirty="0"/>
              <a:t>СО преобразуется в углекислый газ 2CO + O2 = 2CO2</a:t>
            </a:r>
          </a:p>
          <a:p>
            <a:r>
              <a:rPr lang="ru-RU" sz="1600" dirty="0" err="1"/>
              <a:t>Тк</a:t>
            </a:r>
            <a:r>
              <a:rPr lang="ru-RU" sz="1600" dirty="0"/>
              <a:t> образованный Синтез-Газ имеет высокую теплотворную способность, он обеспечивает, кроме окисления сажи, эффективное дожигание несгоревших соединений в Каталитическом Шкафу в гомогенном газовом объёме, с обесцвечиванием дыма</a:t>
            </a:r>
          </a:p>
          <a:p>
            <a:pPr marL="0" indent="0">
              <a:buNone/>
            </a:pPr>
            <a:r>
              <a:rPr lang="ru-R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0024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Новые Научно-Технические решения «Мобильной установка для обезвреживания и утилизации отходов «НО ПИРЕТТА-500»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524" y="602428"/>
            <a:ext cx="8543504" cy="5179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Паровая среда в реакторе переводит возможные выбросы от хлорсодержащих материалов в хлористый водород, не образующий </a:t>
            </a:r>
            <a:r>
              <a:rPr lang="ru-RU" sz="1600" dirty="0" err="1"/>
              <a:t>диоксин</a:t>
            </a:r>
            <a:r>
              <a:rPr lang="ru-RU" sz="1600" dirty="0"/>
              <a:t>-подобных соединений.</a:t>
            </a:r>
          </a:p>
          <a:p>
            <a:r>
              <a:rPr lang="en-US" sz="1600" dirty="0"/>
              <a:t>R-</a:t>
            </a:r>
            <a:r>
              <a:rPr lang="en-US" sz="1600" dirty="0" err="1"/>
              <a:t>Cln</a:t>
            </a:r>
            <a:r>
              <a:rPr lang="en-US" sz="1600" dirty="0"/>
              <a:t> + </a:t>
            </a:r>
            <a:r>
              <a:rPr lang="ru-RU" sz="1600" dirty="0"/>
              <a:t>Н</a:t>
            </a:r>
            <a:r>
              <a:rPr lang="en-US" sz="1600" dirty="0"/>
              <a:t>2</a:t>
            </a:r>
            <a:r>
              <a:rPr lang="ru-RU" sz="1600" dirty="0"/>
              <a:t>О</a:t>
            </a:r>
            <a:r>
              <a:rPr lang="en-US" sz="1600" dirty="0"/>
              <a:t> + O2 = CO2 + </a:t>
            </a:r>
            <a:r>
              <a:rPr lang="en-US" sz="1600" dirty="0" err="1"/>
              <a:t>nHCl</a:t>
            </a:r>
            <a:endParaRPr lang="ru-RU" sz="1600" dirty="0"/>
          </a:p>
          <a:p>
            <a:pPr marL="0" indent="0">
              <a:buNone/>
            </a:pPr>
            <a:r>
              <a:rPr lang="ru-RU" sz="1600" b="1" dirty="0"/>
              <a:t>Хлор при повышенной температуре (600 – 450 </a:t>
            </a:r>
            <a:r>
              <a:rPr lang="ru-RU" sz="1600" b="1" dirty="0" err="1"/>
              <a:t>град.С</a:t>
            </a:r>
            <a:r>
              <a:rPr lang="ru-RU" sz="1600" b="1" dirty="0"/>
              <a:t>) необратимо реагирует с водородом</a:t>
            </a:r>
            <a:r>
              <a:rPr lang="ru-RU" sz="1600" dirty="0"/>
              <a:t>  в соответствии с химическим уравнением:</a:t>
            </a:r>
          </a:p>
          <a:p>
            <a:r>
              <a:rPr lang="ru-RU" sz="1600" dirty="0"/>
              <a:t>H2 + Cl2 -&gt; 2HCl</a:t>
            </a:r>
          </a:p>
          <a:p>
            <a:pPr marL="0" indent="0">
              <a:buNone/>
            </a:pPr>
            <a:r>
              <a:rPr lang="ru-RU" sz="1600" dirty="0"/>
              <a:t>	Это экзотермический процесс. Он сопровождается выделением энергии в виде тепла. Реакция происходит при достаточно высоких температурах. </a:t>
            </a:r>
          </a:p>
          <a:p>
            <a:pPr marL="0" indent="0">
              <a:buNone/>
            </a:pPr>
            <a:r>
              <a:rPr lang="ru-RU" sz="1600" dirty="0"/>
              <a:t>	Распад </a:t>
            </a:r>
            <a:r>
              <a:rPr lang="en-US" sz="1600" dirty="0" err="1"/>
              <a:t>HCl</a:t>
            </a:r>
            <a:r>
              <a:rPr lang="en-US" sz="1600" dirty="0"/>
              <a:t> </a:t>
            </a:r>
            <a:r>
              <a:rPr lang="ru-RU" sz="1600" dirty="0"/>
              <a:t> возможен при &gt;1250...1500 </a:t>
            </a:r>
            <a:r>
              <a:rPr lang="ru-RU" sz="1600" dirty="0" err="1"/>
              <a:t>град.С</a:t>
            </a:r>
            <a:r>
              <a:rPr lang="ru-RU" sz="1600" dirty="0"/>
              <a:t>. Проводится контроль – Температуры в шкафе не превышает 1200. Если же паров воды в начальном периоде нет, то хлор или остаётся в связке R-</a:t>
            </a:r>
            <a:r>
              <a:rPr lang="ru-RU" sz="1600" dirty="0" err="1"/>
              <a:t>Cl</a:t>
            </a:r>
            <a:r>
              <a:rPr lang="ru-RU" sz="1600" dirty="0"/>
              <a:t>, или освобождается, особенно при &gt;1000 </a:t>
            </a:r>
            <a:r>
              <a:rPr lang="ru-RU" sz="1600" dirty="0" err="1"/>
              <a:t>град.С</a:t>
            </a:r>
            <a:r>
              <a:rPr lang="ru-RU" sz="1600" dirty="0"/>
              <a:t> в Cl2 c неминуемым образованием </a:t>
            </a:r>
            <a:r>
              <a:rPr lang="ru-RU" sz="1600" dirty="0" err="1"/>
              <a:t>диоксин</a:t>
            </a:r>
            <a:r>
              <a:rPr lang="ru-RU" sz="1600" dirty="0"/>
              <a:t>-подобных соединений с биоматериалами, нефтепродуктами, </a:t>
            </a:r>
            <a:r>
              <a:rPr lang="ru-RU" sz="1600" dirty="0" err="1"/>
              <a:t>гуминами</a:t>
            </a:r>
            <a:r>
              <a:rPr lang="ru-RU" sz="1600" dirty="0"/>
              <a:t>, лигнинами, целлюлозой, крахмалом, соединениями фенольных групп...</a:t>
            </a:r>
          </a:p>
          <a:p>
            <a:pPr marL="0" lvl="0" indent="0">
              <a:buNone/>
            </a:pPr>
            <a:r>
              <a:rPr lang="ru-RU" sz="1600" dirty="0"/>
              <a:t>	Наличие камеры </a:t>
            </a:r>
            <a:r>
              <a:rPr lang="ru-RU" sz="1600" dirty="0" err="1"/>
              <a:t>дожига</a:t>
            </a:r>
            <a:r>
              <a:rPr lang="ru-RU" sz="1600" dirty="0"/>
              <a:t>, позволяющей дожигать при температуре до 1200</a:t>
            </a:r>
            <a:r>
              <a:rPr lang="ru-RU" sz="1600" baseline="30000" dirty="0"/>
              <a:t>0</a:t>
            </a:r>
            <a:r>
              <a:rPr lang="ru-RU" sz="1600" dirty="0"/>
              <a:t>С практически все углеводороды и несгоревшие микрочастицы в условиях принудительного обогащения процесса кислородом (продувка) и использование Каталитических свойства Кирпича, Al2O3 – (Оксид алюминия (Al</a:t>
            </a:r>
            <a:r>
              <a:rPr lang="ru-RU" sz="1600" baseline="-25000" dirty="0"/>
              <a:t>2</a:t>
            </a:r>
            <a:r>
              <a:rPr lang="ru-RU" sz="1600" dirty="0"/>
              <a:t>O</a:t>
            </a:r>
            <a:r>
              <a:rPr lang="ru-RU" sz="1600" baseline="-25000" dirty="0"/>
              <a:t>3</a:t>
            </a:r>
            <a:r>
              <a:rPr lang="ru-RU" sz="1600" dirty="0"/>
              <a:t>), как минерал, называется  корунд) носитель катализатора. На его активных центрах адсорбируются переходные металлы, обладающие каталитическими свойствами.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0000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Новые Научно-Технические решения «Мобильной установка для обезвреживания и утилизации отходов «НО ПИРЕТТА-500»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248" y="882279"/>
            <a:ext cx="8543504" cy="5179807"/>
          </a:xfrm>
        </p:spPr>
        <p:txBody>
          <a:bodyPr>
            <a:noAutofit/>
          </a:bodyPr>
          <a:lstStyle/>
          <a:p>
            <a:pPr lvl="0"/>
            <a:r>
              <a:rPr lang="ru-RU" sz="1600" dirty="0"/>
              <a:t>Наличие эффективной ступени мокрой очистки отходящих газов (</a:t>
            </a:r>
            <a:r>
              <a:rPr lang="ru-RU" sz="1600" dirty="0" err="1"/>
              <a:t>осадитель</a:t>
            </a:r>
            <a:r>
              <a:rPr lang="ru-RU" sz="1600" dirty="0"/>
              <a:t> центробежный) с регуляцией кислотности , позволяет минимизировать выбросы твёрдых микрочастиц, примесей, абсорбировать и </a:t>
            </a:r>
            <a:r>
              <a:rPr lang="ru-RU" sz="1600" b="1" u="sng" dirty="0"/>
              <a:t>нейтрализовать кислотообразующие примеси в дымовых газах</a:t>
            </a:r>
            <a:r>
              <a:rPr lang="ru-RU" sz="1600" dirty="0"/>
              <a:t>. Система очистки воды содержит автоматическую подачу щелочи и аэратор с целью уменьшения кислотности оборотной воды для увеличения долговечности системы очистки и вентиляторов. </a:t>
            </a:r>
          </a:p>
          <a:p>
            <a:pPr lvl="0"/>
            <a:r>
              <a:rPr lang="ru-RU" sz="1600" dirty="0"/>
              <a:t>Наличие ударного охлаждения выбрасываемых газов до 120-140</a:t>
            </a:r>
            <a:r>
              <a:rPr lang="ru-RU" sz="1600" baseline="30000" dirty="0"/>
              <a:t>0</a:t>
            </a:r>
            <a:r>
              <a:rPr lang="ru-RU" sz="1600" dirty="0"/>
              <a:t> С менее чем за 1 сек, позволяет минимизировать образование вторичных </a:t>
            </a:r>
            <a:r>
              <a:rPr lang="ru-RU" sz="1600" dirty="0" err="1"/>
              <a:t>диоксинов</a:t>
            </a:r>
            <a:r>
              <a:rPr lang="ru-RU" sz="1600" dirty="0"/>
              <a:t>. Ударное охлаждение обеспечивается мгновенным смешением горячих газов с принудительно подаваемым окружающим воздухом. Температуры контролируются термопарами в шкафу </a:t>
            </a:r>
            <a:r>
              <a:rPr lang="ru-RU" sz="1600" dirty="0" err="1"/>
              <a:t>дожига</a:t>
            </a:r>
            <a:r>
              <a:rPr lang="ru-RU" sz="1600" dirty="0"/>
              <a:t> и на выходе (после смешения) и фиксируются в запоминающем устройстве с интервалом 5 минут (или любым другим). После смешения дымовые газы в смеси с окружающим воздухом забираются мощным вытяжным вентилятором с производительностью более 10000 м3 в час . Ввиду важности проблемы </a:t>
            </a:r>
            <a:r>
              <a:rPr lang="ru-RU" sz="1600" dirty="0" err="1"/>
              <a:t>диоксинов</a:t>
            </a:r>
            <a:r>
              <a:rPr lang="ru-RU" sz="1600" dirty="0"/>
              <a:t>, ударное охлаждение смешением дублируется охлаждением и нейтрализацией раствором реагента в </a:t>
            </a:r>
            <a:r>
              <a:rPr lang="ru-RU" sz="1600" dirty="0" err="1"/>
              <a:t>осадителе</a:t>
            </a:r>
            <a:r>
              <a:rPr lang="ru-RU" sz="1600" dirty="0"/>
              <a:t>, где температура снижается до  95-115</a:t>
            </a:r>
            <a:r>
              <a:rPr lang="ru-RU" sz="1600" baseline="30000" dirty="0"/>
              <a:t>0</a:t>
            </a:r>
            <a:r>
              <a:rPr lang="ru-RU" sz="1600" dirty="0"/>
              <a:t>С. Время движения газов между шкафом </a:t>
            </a:r>
            <a:r>
              <a:rPr lang="ru-RU" sz="1600" dirty="0" err="1"/>
              <a:t>дожига</a:t>
            </a:r>
            <a:r>
              <a:rPr lang="ru-RU" sz="1600" dirty="0"/>
              <a:t> и </a:t>
            </a:r>
            <a:r>
              <a:rPr lang="ru-RU" sz="1600" dirty="0" err="1"/>
              <a:t>осадителем</a:t>
            </a:r>
            <a:r>
              <a:rPr lang="ru-RU" sz="1600" dirty="0"/>
              <a:t> не менее 1 сек </a:t>
            </a:r>
          </a:p>
          <a:p>
            <a:pPr lvl="0"/>
            <a:r>
              <a:rPr lang="ru-RU" sz="1600" dirty="0"/>
              <a:t>Данные частотных преобразователей управляющих двигателями подачи воздуха и данные температур на выходе Нейтрализаторов (входе в каталитический шкаф) и на выходе из Каталитического шкафа записываются с интервалом 1 мин</a:t>
            </a:r>
          </a:p>
          <a:p>
            <a:pPr marL="0" indent="0">
              <a:buNone/>
            </a:pPr>
            <a:r>
              <a:rPr lang="ru-R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408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Соответствие современным требованиям</a:t>
            </a:r>
          </a:p>
        </p:txBody>
      </p:sp>
      <p:pic>
        <p:nvPicPr>
          <p:cNvPr id="5" name="Рисунок 4" descr="https://api.docs.cntd.ru/img/57/33/38/44/1/a76e6920-bce8-4b2c-bd6c-083f9206478f/P00B5000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15" y="621814"/>
            <a:ext cx="3443978" cy="42621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5303" y="4996927"/>
            <a:ext cx="50184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Общая схема сжигания отходов с целью обезвреживания ИТС 9-2020 Утилизация и обезвреживание отходов термическими способами (ИНФОРМАЦИОННО-ТЕХНИЧЕСКИЙ СПРАВОЧНИК ПО НАИЛУЧШИМ ДОСТУПНЫМ ТЕХНОЛОГИЯМ)</a:t>
            </a:r>
          </a:p>
          <a:p>
            <a:endParaRPr lang="ru-RU" sz="1400" dirty="0"/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49" y="636885"/>
            <a:ext cx="4276165" cy="41395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56761" y="4883971"/>
            <a:ext cx="3632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Материальный баланс прост и эффективен, сброса жидкости на грунт или в очистные сооружения, как и выбросов не очищенных газов не происходит</a:t>
            </a:r>
          </a:p>
        </p:txBody>
      </p:sp>
    </p:spTree>
    <p:extLst>
      <p:ext uri="{BB962C8B-B14F-4D97-AF65-F5344CB8AC3E}">
        <p14:creationId xmlns:p14="http://schemas.microsoft.com/office/powerpoint/2010/main" val="2615090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82280"/>
            <a:ext cx="8229600" cy="52438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dirty="0"/>
          </a:p>
          <a:p>
            <a:pPr marL="0" indent="0" algn="ctr">
              <a:buNone/>
            </a:pPr>
            <a:r>
              <a:rPr lang="ru-RU" sz="5400" dirty="0"/>
              <a:t>Примеры изготовления установок и показатели выбросов</a:t>
            </a:r>
          </a:p>
        </p:txBody>
      </p:sp>
    </p:spTree>
    <p:extLst>
      <p:ext uri="{BB962C8B-B14F-4D97-AF65-F5344CB8AC3E}">
        <p14:creationId xmlns:p14="http://schemas.microsoft.com/office/powerpoint/2010/main" val="1103047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изготовления  НО ПИРЕТТА-500 </a:t>
            </a:r>
          </a:p>
        </p:txBody>
      </p:sp>
      <p:pic>
        <p:nvPicPr>
          <p:cNvPr id="4" name="Объект 3" descr="C:\Users\Перминов Сергей\AppData\Local\Microsoft\Windows\INetCache\Content.Word\IMG_464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663" y="659059"/>
            <a:ext cx="4326106" cy="31195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679577" y="3905025"/>
            <a:ext cx="3351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 желанию Заказчика размеры установок в «разумных» пределах могут быть изменены. На фото три работающих печи разных габаритов.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117054"/>
            <a:ext cx="3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 ПИРЕТТА – 500 с вертикальной подачей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544" y="1273883"/>
            <a:ext cx="4381948" cy="32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06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изготовления  НО ПИРЕТТА-500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1926" y="727969"/>
            <a:ext cx="40980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 ФОТО:</a:t>
            </a:r>
          </a:p>
          <a:p>
            <a:r>
              <a:rPr lang="ru-RU" sz="1600" dirty="0"/>
              <a:t>1. Осадитель  в сборе</a:t>
            </a:r>
          </a:p>
          <a:p>
            <a:r>
              <a:rPr lang="ru-RU" sz="1600" dirty="0"/>
              <a:t>2.Труба дымовых газов и ВДН</a:t>
            </a:r>
          </a:p>
        </p:txBody>
      </p:sp>
      <p:pic>
        <p:nvPicPr>
          <p:cNvPr id="4098" name="Picture 2" descr="IMG_31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07" y="1032734"/>
            <a:ext cx="3488009" cy="464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_31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926" y="1589743"/>
            <a:ext cx="3123513" cy="416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441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изготовления  НО ПИРЕТТА-500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17166" y="668802"/>
            <a:ext cx="20600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 ФОТО:</a:t>
            </a:r>
          </a:p>
          <a:p>
            <a:r>
              <a:rPr lang="ru-RU" sz="1600" dirty="0"/>
              <a:t>1. Зона приема отходов </a:t>
            </a:r>
          </a:p>
          <a:p>
            <a:r>
              <a:rPr lang="ru-RU" sz="1600" dirty="0"/>
              <a:t>2.Зона газоочистки</a:t>
            </a:r>
          </a:p>
          <a:p>
            <a:r>
              <a:rPr lang="ru-RU" sz="1600" dirty="0"/>
              <a:t>3. Блок управления </a:t>
            </a:r>
          </a:p>
          <a:p>
            <a:r>
              <a:rPr lang="ru-RU" sz="1600" dirty="0"/>
              <a:t>4. Блок очистки оборотной  воды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68803"/>
            <a:ext cx="3135853" cy="2351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11" y="668801"/>
            <a:ext cx="3135855" cy="2351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124" y="3458584"/>
            <a:ext cx="3040828" cy="22806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36" y="3452550"/>
            <a:ext cx="3056918" cy="22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72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0" y="1218809"/>
            <a:ext cx="4872542" cy="36544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4584" y="1129552"/>
            <a:ext cx="2861533" cy="37677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3642" y="5013064"/>
            <a:ext cx="635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Шкафы </a:t>
            </a:r>
            <a:r>
              <a:rPr lang="ru-RU" dirty="0" err="1"/>
              <a:t>дожига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09600" y="-108321"/>
            <a:ext cx="7915835" cy="786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Примеры изготовления  НО ПИРЕТТА-500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120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82280"/>
            <a:ext cx="8229600" cy="5243884"/>
          </a:xfrm>
        </p:spPr>
        <p:txBody>
          <a:bodyPr/>
          <a:lstStyle/>
          <a:p>
            <a:pPr marL="0" indent="0" algn="ctr">
              <a:buNone/>
            </a:pPr>
            <a:endParaRPr lang="ru-RU" sz="5400" dirty="0"/>
          </a:p>
          <a:p>
            <a:pPr marL="0" indent="0" algn="ctr">
              <a:buNone/>
            </a:pPr>
            <a:r>
              <a:rPr lang="ru-RU" sz="5400" dirty="0"/>
              <a:t>НО ПИРЕТТА 500  общие данные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9379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1894" y="1229844"/>
            <a:ext cx="3857513" cy="2893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1212" y="736899"/>
            <a:ext cx="5231678" cy="386826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" y="161365"/>
            <a:ext cx="8229600" cy="4679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>
                <a:solidFill>
                  <a:schemeClr val="bg1"/>
                </a:solidFill>
              </a:rPr>
              <a:t>Примеры изготовления  НО ПИРЕТТА-500 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9785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ЛАБОРАТОРНЫЕ ДАННЫЕ –</a:t>
            </a:r>
            <a:br>
              <a:rPr lang="ru-RU" dirty="0"/>
            </a:br>
            <a:r>
              <a:rPr lang="ru-RU" dirty="0"/>
              <a:t>ПОКАЗАТЕЛИ ПО ВЫБРОСАМ  ЗАГРЯЗНЯЮЩИХ ВЕЩЕСТВ «НА ТРУБЕ»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241222"/>
              </p:ext>
            </p:extLst>
          </p:nvPr>
        </p:nvGraphicFramePr>
        <p:xfrm>
          <a:off x="317350" y="547763"/>
          <a:ext cx="4109421" cy="17350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9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9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98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ВЕЩЕСТВО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РАЗРЕШЕНО ПО ПДВ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Факт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Сера </a:t>
                      </a:r>
                      <a:r>
                        <a:rPr lang="en-US" sz="1100" dirty="0">
                          <a:effectLst/>
                        </a:rPr>
                        <a:t>SO2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154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Оксид углерода СО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770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388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111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Ацетон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Бензопирен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0,009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0,001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5860" y="840795"/>
            <a:ext cx="5115260" cy="50543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4716" y="2282837"/>
            <a:ext cx="36411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Стоимость зависит от комплектации. В Стандартной комплектации описанной  – 7100 тыс. рублей (без НДС)</a:t>
            </a:r>
          </a:p>
          <a:p>
            <a:r>
              <a:rPr lang="ru-RU" sz="1200" dirty="0"/>
              <a:t>Гарантийный срок эксплуатации – 12 месяцев со дня ввода изделия в эксплуатацию (при соблюдении правил эксплуатации).</a:t>
            </a:r>
          </a:p>
          <a:p>
            <a:r>
              <a:rPr lang="ru-RU" sz="1200" dirty="0"/>
              <a:t>Срок службы до капитального ремонта не менее 5 лет при соблюдении правил эксплуатации.</a:t>
            </a:r>
          </a:p>
          <a:p>
            <a:r>
              <a:rPr lang="ru-RU" sz="1200" dirty="0"/>
              <a:t>Назначенный срок службы нейтрализатора до списания - не менее 10 лет.</a:t>
            </a:r>
          </a:p>
          <a:p>
            <a:r>
              <a:rPr lang="ru-RU" sz="1200" dirty="0"/>
              <a:t>Смена футеровочного слоя после сжигания 400 т. Отходов.</a:t>
            </a:r>
          </a:p>
          <a:p>
            <a:r>
              <a:rPr lang="ru-RU" sz="1200" dirty="0"/>
              <a:t>Гарантийный срок системы очистки воды: 400 тонн сжигания  при соблюдении требуемого уровня PH в системе очистки.</a:t>
            </a:r>
          </a:p>
          <a:p>
            <a:r>
              <a:rPr lang="ru-RU" sz="1200" dirty="0"/>
              <a:t>Срок изготовления, поставки и выполнения работ: изготовление оборудования осуществляется в течение 3-х месяцев. Поставка и монтаж производится до 2-х месяцев.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87783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82280"/>
            <a:ext cx="8229600" cy="52438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dirty="0"/>
          </a:p>
          <a:p>
            <a:pPr marL="0" indent="0" algn="ctr">
              <a:buNone/>
            </a:pPr>
            <a:r>
              <a:rPr lang="ru-RU" sz="5400" dirty="0"/>
              <a:t>Типовой завод Пиретта </a:t>
            </a:r>
          </a:p>
        </p:txBody>
      </p:sp>
    </p:spTree>
    <p:extLst>
      <p:ext uri="{BB962C8B-B14F-4D97-AF65-F5344CB8AC3E}">
        <p14:creationId xmlns:p14="http://schemas.microsoft.com/office/powerpoint/2010/main" val="3349370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5397"/>
            <a:ext cx="86276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</a:rPr>
              <a:t> «Стандартный» завод по утилизации и обезвреживанию  на основе НО ПИРЕТТА - 500</a:t>
            </a: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97" y="1420009"/>
            <a:ext cx="5405716" cy="40126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416"/>
          <a:stretch/>
        </p:blipFill>
        <p:spPr bwMode="auto">
          <a:xfrm>
            <a:off x="5610113" y="1420009"/>
            <a:ext cx="3437067" cy="39157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0307" y="5691231"/>
            <a:ext cx="809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«Стандартный» завод по утилизации МО на основе ПИРЕТТА - 500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4471" y="607807"/>
            <a:ext cx="89127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/>
              <a:t>Общая площадь 3200*3500,  нагрузка на «пол», кроме зоны утилизации и площадки сбора золы 2 000 кг\м2 Площадь зоны утилизации 20000*14000, максимальная нагрузка на площадке 3 000 кг\м2,  с расположенными на ней Нейтрализаторами Твердых Бытовых Отходов Огневой (НТБОО) «ПИРЕТТА – 500» 2 шт. (как пример) Нагрузка на площадке сбора золы 3000 кг на м2.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9550999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077" y="720762"/>
            <a:ext cx="39157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 АБК, площадью, 10 000*9 000  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Состав приведен на  схеме</a:t>
            </a:r>
          </a:p>
          <a:p>
            <a:r>
              <a:rPr lang="ru-RU" sz="1600" dirty="0"/>
              <a:t>Потребление э\энергии 1кв освещение и 7 </a:t>
            </a:r>
            <a:r>
              <a:rPr lang="ru-RU" sz="1600" dirty="0" err="1"/>
              <a:t>кв</a:t>
            </a:r>
            <a:r>
              <a:rPr lang="ru-RU" sz="1600" dirty="0"/>
              <a:t> Бойлер для нагрева воды</a:t>
            </a:r>
          </a:p>
          <a:p>
            <a:r>
              <a:rPr lang="ru-RU" sz="1600" dirty="0"/>
              <a:t>Потребление воды питьевой 50 л на сотрудника </a:t>
            </a:r>
          </a:p>
          <a:p>
            <a:r>
              <a:rPr lang="ru-RU" sz="1600" dirty="0"/>
              <a:t>Подключение к городской фекальной канализации или фекальный септик (на схеме не приведен)</a:t>
            </a:r>
          </a:p>
          <a:p>
            <a:r>
              <a:rPr lang="ru-RU" sz="1600" dirty="0"/>
              <a:t>При отсутствие системы центрального отопления оборудования   Котельная с использованием дровяного или электрического котла, на схеме не приведена, расположение котла в помещении N1 или пристроено (в зависимости от выбора котла) со стороны помещения N10. Площадь 13 м3 для электрического котла мощностью 42 </a:t>
            </a:r>
            <a:r>
              <a:rPr lang="ru-RU" sz="1600" dirty="0" err="1"/>
              <a:t>кв</a:t>
            </a:r>
            <a:r>
              <a:rPr lang="ru-RU" sz="1600" dirty="0"/>
              <a:t> или 16 м2 для дровяного. </a:t>
            </a:r>
          </a:p>
          <a:p>
            <a:pPr lvl="0"/>
            <a:r>
              <a:rPr lang="ru-RU" sz="16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44702" y="702818"/>
            <a:ext cx="448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/>
              <a:t> .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229" y="554589"/>
            <a:ext cx="4049022" cy="385949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19252" y="4490858"/>
            <a:ext cx="2012837" cy="1319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73251"/>
            <a:ext cx="86276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</a:rPr>
              <a:t> «Стандартный» завод по утилизации и обезвреживанию  на основе НО ПИРЕТТА - 500</a:t>
            </a:r>
          </a:p>
        </p:txBody>
      </p:sp>
    </p:spTree>
    <p:extLst>
      <p:ext uri="{BB962C8B-B14F-4D97-AF65-F5344CB8AC3E}">
        <p14:creationId xmlns:p14="http://schemas.microsoft.com/office/powerpoint/2010/main" val="406849402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077" y="720762"/>
            <a:ext cx="831028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Зоны мытья баков «под крышей» Площадь 8 000*10 000    </a:t>
            </a:r>
            <a:r>
              <a:rPr lang="en-US" dirty="0"/>
              <a:t>N</a:t>
            </a:r>
            <a:r>
              <a:rPr lang="ru-RU" dirty="0"/>
              <a:t>10</a:t>
            </a:r>
          </a:p>
          <a:p>
            <a:r>
              <a:rPr lang="ru-RU" dirty="0"/>
              <a:t>	Эл потребление 1 </a:t>
            </a:r>
            <a:r>
              <a:rPr lang="ru-RU" dirty="0" err="1"/>
              <a:t>кв</a:t>
            </a:r>
            <a:endParaRPr lang="ru-RU" dirty="0"/>
          </a:p>
          <a:p>
            <a:pPr lvl="2"/>
            <a:r>
              <a:rPr lang="ru-RU" dirty="0"/>
              <a:t>Бортик не менее 150 препятствующий попадаю воды после мытья и дезинфекции баков и машин на площадку. </a:t>
            </a:r>
          </a:p>
          <a:p>
            <a:pPr lvl="2"/>
            <a:r>
              <a:rPr lang="ru-RU" dirty="0"/>
              <a:t>Водоотводный лоток (от площадки до септика) должен иметь уклон не менее 7 мм на погонный метр</a:t>
            </a:r>
          </a:p>
          <a:p>
            <a:r>
              <a:rPr lang="ru-RU" dirty="0"/>
              <a:t>Зоны чистых баков, «под крышей» Площадь 8 000*10 000    </a:t>
            </a:r>
            <a:r>
              <a:rPr lang="en-US" dirty="0"/>
              <a:t>N</a:t>
            </a:r>
            <a:r>
              <a:rPr lang="ru-RU" dirty="0"/>
              <a:t>11</a:t>
            </a:r>
          </a:p>
          <a:p>
            <a:r>
              <a:rPr lang="ru-RU" dirty="0"/>
              <a:t>Холодильника Площадь 10 000*10 000, Температурный режим до минус 10 градусов, потребление электроэнергии 8 </a:t>
            </a:r>
            <a:r>
              <a:rPr lang="ru-RU" dirty="0" err="1"/>
              <a:t>Кв</a:t>
            </a:r>
            <a:r>
              <a:rPr lang="ru-RU" dirty="0"/>
              <a:t> </a:t>
            </a:r>
          </a:p>
          <a:p>
            <a:r>
              <a:rPr lang="ru-RU" dirty="0"/>
              <a:t>Помещения сторожа. Потребление вкл. эл нагрев 1 </a:t>
            </a:r>
            <a:r>
              <a:rPr lang="ru-RU" dirty="0" err="1"/>
              <a:t>кв</a:t>
            </a:r>
            <a:r>
              <a:rPr lang="ru-RU" dirty="0"/>
              <a:t> </a:t>
            </a:r>
            <a:r>
              <a:rPr lang="en-US" dirty="0"/>
              <a:t>N </a:t>
            </a:r>
            <a:r>
              <a:rPr lang="ru-RU" dirty="0"/>
              <a:t>17</a:t>
            </a:r>
          </a:p>
          <a:p>
            <a:r>
              <a:rPr lang="ru-RU" dirty="0"/>
              <a:t>Операторской 3000*3000 </a:t>
            </a:r>
            <a:r>
              <a:rPr lang="en-US" dirty="0"/>
              <a:t>N1 6</a:t>
            </a:r>
            <a:endParaRPr lang="ru-RU" dirty="0"/>
          </a:p>
          <a:p>
            <a:r>
              <a:rPr lang="ru-RU" dirty="0"/>
              <a:t>Площадки сбора золы, расположенный под навесом </a:t>
            </a:r>
            <a:r>
              <a:rPr lang="en-US" dirty="0"/>
              <a:t>N</a:t>
            </a:r>
            <a:r>
              <a:rPr lang="ru-RU" dirty="0"/>
              <a:t> 14</a:t>
            </a:r>
          </a:p>
          <a:p>
            <a:r>
              <a:rPr lang="ru-RU" dirty="0"/>
              <a:t>Площадки Септика 3000* 5000 м  Ёмкостью 10 м3. Доступность септика со стороны площадки. </a:t>
            </a:r>
          </a:p>
          <a:p>
            <a:r>
              <a:rPr lang="ru-RU" dirty="0"/>
              <a:t>Зона 13 имеет бортик «обволоки» и сток в сторону септика для предотвращения слива ливневых вод и аварийных сливов из зоны 13 (технологический слив воды в септик не осуществляется) Сток имеет уклон не менее 15 мм на метр</a:t>
            </a:r>
          </a:p>
          <a:p>
            <a:pPr lvl="0"/>
            <a:r>
              <a:rPr lang="ru-RU" sz="16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44702" y="702818"/>
            <a:ext cx="448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/>
              <a:t> 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16281"/>
            <a:ext cx="86276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</a:rPr>
              <a:t> «Стандартный» завод по утилизации и обезвреживанию  на основе НО ПИРЕТТА - 500</a:t>
            </a:r>
          </a:p>
        </p:txBody>
      </p:sp>
    </p:spTree>
    <p:extLst>
      <p:ext uri="{BB962C8B-B14F-4D97-AF65-F5344CB8AC3E}">
        <p14:creationId xmlns:p14="http://schemas.microsoft.com/office/powerpoint/2010/main" val="213208689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077" y="720762"/>
            <a:ext cx="831028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Вся площадка имеет обволоку (бортик) не менее 150 высотой, для предотвращения попадания ливневых вод и вод с мойки баков на территорию вне объекта</a:t>
            </a:r>
          </a:p>
          <a:p>
            <a:r>
              <a:rPr lang="ru-RU" dirty="0"/>
              <a:t>Расположение камер видеонаблюдения приведено на схеме площадки с выводом информации в помещение 2 и 16 и на «внешние облака»</a:t>
            </a:r>
          </a:p>
          <a:p>
            <a:r>
              <a:rPr lang="ru-RU" dirty="0"/>
              <a:t>Шкафы управления Нейтрализаторами вынесены в помещение </a:t>
            </a:r>
            <a:r>
              <a:rPr lang="en-US" dirty="0"/>
              <a:t>N</a:t>
            </a:r>
            <a:r>
              <a:rPr lang="ru-RU" dirty="0"/>
              <a:t>16, каждый из них состоит из трех </a:t>
            </a:r>
            <a:r>
              <a:rPr lang="ru-RU" dirty="0" err="1"/>
              <a:t>частотников</a:t>
            </a:r>
            <a:r>
              <a:rPr lang="ru-RU" dirty="0"/>
              <a:t>  для управления воздушными потоками в камера сгорания и </a:t>
            </a:r>
            <a:r>
              <a:rPr lang="ru-RU" dirty="0" err="1"/>
              <a:t>дожига</a:t>
            </a:r>
            <a:r>
              <a:rPr lang="ru-RU" dirty="0"/>
              <a:t>.</a:t>
            </a:r>
          </a:p>
          <a:p>
            <a:r>
              <a:rPr lang="ru-RU" dirty="0"/>
              <a:t>Данные По температурам на выходах из камер сгорания и  шкафов </a:t>
            </a:r>
            <a:r>
              <a:rPr lang="ru-RU" dirty="0" err="1"/>
              <a:t>дожига</a:t>
            </a:r>
            <a:r>
              <a:rPr lang="ru-RU" dirty="0"/>
              <a:t>, Давлении в камере сгорания, а также о </a:t>
            </a:r>
            <a:r>
              <a:rPr lang="en-US" dirty="0"/>
              <a:t>PH </a:t>
            </a:r>
            <a:r>
              <a:rPr lang="ru-RU" dirty="0"/>
              <a:t>в системах очистки и ряд других технологических параметров с интервалом 5 мин передаются (и записываются на внешние носители) в помещение 2 </a:t>
            </a:r>
          </a:p>
          <a:p>
            <a:r>
              <a:rPr lang="ru-RU" dirty="0"/>
              <a:t>АБК, помещение 10, 11, 12, 13 находятся «Под крышей» обеспечивающий сток осадков на территорию вне Объекта.</a:t>
            </a:r>
          </a:p>
          <a:p>
            <a:r>
              <a:rPr lang="ru-RU" dirty="0"/>
              <a:t>В случае отсутствия дублирующих линий подвода электричества (оснащенной АВР) на объекте устанавливается Генератор мощностью 35 </a:t>
            </a:r>
            <a:r>
              <a:rPr lang="ru-RU" dirty="0" err="1"/>
              <a:t>кв</a:t>
            </a:r>
            <a:r>
              <a:rPr lang="ru-RU" dirty="0"/>
              <a:t> на установку  Генератор устанавливается на границе помещений 14 и 16. От генератора </a:t>
            </a:r>
            <a:r>
              <a:rPr lang="ru-RU" dirty="0" err="1"/>
              <a:t>запитывается</a:t>
            </a:r>
            <a:r>
              <a:rPr lang="ru-RU" dirty="0"/>
              <a:t> оборудование и освещение Площадки 13, помещение 16 </a:t>
            </a:r>
          </a:p>
          <a:p>
            <a:pPr lvl="0"/>
            <a:r>
              <a:rPr lang="ru-RU" sz="16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991" y="122809"/>
            <a:ext cx="86276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</a:rPr>
              <a:t> «Стандартный» завод по утилизации и обезвреживанию  на основе НО ПИРЕТТА - 500</a:t>
            </a:r>
          </a:p>
        </p:txBody>
      </p:sp>
    </p:spTree>
    <p:extLst>
      <p:ext uri="{BB962C8B-B14F-4D97-AF65-F5344CB8AC3E}">
        <p14:creationId xmlns:p14="http://schemas.microsoft.com/office/powerpoint/2010/main" val="55976662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ерминов Сергей\Documents\ноутбук 14 07 2024\мариуполь\СхОборудования 20 0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9" y="1231750"/>
            <a:ext cx="8100508" cy="4711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26372" y="726141"/>
            <a:ext cx="696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Зона обезвреживания (пример для 2 установок)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3251"/>
            <a:ext cx="86276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</a:rPr>
              <a:t> «Стандартный» завод по утилизации и обезвреживанию  на основе НО ПИРЕТТА - 500</a:t>
            </a:r>
          </a:p>
        </p:txBody>
      </p:sp>
    </p:spTree>
    <p:extLst>
      <p:ext uri="{BB962C8B-B14F-4D97-AF65-F5344CB8AC3E}">
        <p14:creationId xmlns:p14="http://schemas.microsoft.com/office/powerpoint/2010/main" val="214871268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835" y="597048"/>
            <a:ext cx="81919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Угол и материалы навеса 27 рассчитываем исходя из Снеговой нагрузки. В зависимости от ориентация площадки и с учётом розы ветров в зимний сезон может быть различное  размещение зазора.  Проходящих через кровлю технологических и дымовых труб не предусмотрено.</a:t>
            </a:r>
          </a:p>
          <a:p>
            <a:r>
              <a:rPr lang="ru-RU" dirty="0"/>
              <a:t>Уровень звука механизмов не превышает 80дБА (основной источник – ВДН). </a:t>
            </a:r>
          </a:p>
          <a:p>
            <a:r>
              <a:rPr lang="ru-RU" dirty="0"/>
              <a:t>Эл схема потребления Нейтрализатора приведена ниже</a:t>
            </a:r>
          </a:p>
          <a:p>
            <a:r>
              <a:rPr lang="ru-RU" dirty="0"/>
              <a:t>Используемое напряжение 220\380 в  (220 АБК, фонари освещения). Класс низший. </a:t>
            </a:r>
          </a:p>
          <a:p>
            <a:r>
              <a:rPr lang="ru-RU" dirty="0"/>
              <a:t>Подвод электричества осуществляется в четыре точки</a:t>
            </a:r>
          </a:p>
          <a:p>
            <a:pPr lvl="1"/>
            <a:r>
              <a:rPr lang="ru-RU" dirty="0"/>
              <a:t>АБК, для питания АБК и разводки по помещениям 10-11</a:t>
            </a:r>
          </a:p>
          <a:p>
            <a:pPr lvl="1"/>
            <a:r>
              <a:rPr lang="ru-RU" dirty="0"/>
              <a:t>Холодильник </a:t>
            </a:r>
            <a:r>
              <a:rPr lang="en-US" dirty="0"/>
              <a:t>N 12</a:t>
            </a:r>
            <a:endParaRPr lang="ru-RU" dirty="0"/>
          </a:p>
          <a:p>
            <a:pPr lvl="1"/>
            <a:r>
              <a:rPr lang="ru-RU" dirty="0"/>
              <a:t>Для питания Площадки утилизации </a:t>
            </a:r>
            <a:r>
              <a:rPr lang="en-US" dirty="0"/>
              <a:t>N</a:t>
            </a:r>
            <a:r>
              <a:rPr lang="ru-RU" dirty="0"/>
              <a:t>13, К помещению </a:t>
            </a:r>
            <a:r>
              <a:rPr lang="en-US" dirty="0"/>
              <a:t>N 1</a:t>
            </a:r>
            <a:r>
              <a:rPr lang="ru-RU" dirty="0"/>
              <a:t>7 и </a:t>
            </a:r>
            <a:r>
              <a:rPr lang="en-US" dirty="0"/>
              <a:t>N</a:t>
            </a:r>
            <a:r>
              <a:rPr lang="ru-RU" dirty="0"/>
              <a:t> 2</a:t>
            </a:r>
          </a:p>
          <a:p>
            <a:pPr lvl="1"/>
            <a:r>
              <a:rPr lang="ru-RU" dirty="0"/>
              <a:t>Для питания освещения и камер наблюдения, а также помещения </a:t>
            </a:r>
            <a:r>
              <a:rPr lang="en-US" dirty="0"/>
              <a:t>N</a:t>
            </a:r>
            <a:r>
              <a:rPr lang="ru-RU" dirty="0"/>
              <a:t>17</a:t>
            </a:r>
          </a:p>
          <a:p>
            <a:r>
              <a:rPr lang="ru-RU" dirty="0"/>
              <a:t>Информация с камер наблюдения выводится в помещение 16 </a:t>
            </a:r>
          </a:p>
          <a:p>
            <a:r>
              <a:rPr lang="ru-RU" dirty="0"/>
              <a:t>Фонари освещения устанавливаются на тех же мачтах что камеры видеонаблюдения. 26 прожекторов по 50 ВТ потребляют во время 8 часовой работы 1,25 </a:t>
            </a:r>
            <a:r>
              <a:rPr lang="ru-RU" dirty="0" err="1"/>
              <a:t>кв</a:t>
            </a:r>
            <a:r>
              <a:rPr lang="ru-RU" dirty="0"/>
              <a:t> в час 7 камер видеонаблюдения установлены также с зоне 13. </a:t>
            </a:r>
          </a:p>
          <a:p>
            <a:r>
              <a:rPr lang="ru-RU" dirty="0"/>
              <a:t>Для каждого нейтрализатора подключение \ расход Электроэнергии следующий 31 </a:t>
            </a:r>
            <a:r>
              <a:rPr lang="ru-RU" dirty="0" err="1"/>
              <a:t>кв</a:t>
            </a:r>
            <a:r>
              <a:rPr lang="ru-RU" dirty="0"/>
              <a:t> в час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73251"/>
            <a:ext cx="86276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</a:rPr>
              <a:t> «Стандартный» завод по утилизации и обезвреживанию  на основе НО ПИРЕТТА - 500</a:t>
            </a:r>
          </a:p>
        </p:txBody>
      </p:sp>
    </p:spTree>
    <p:extLst>
      <p:ext uri="{BB962C8B-B14F-4D97-AF65-F5344CB8AC3E}">
        <p14:creationId xmlns:p14="http://schemas.microsoft.com/office/powerpoint/2010/main" val="76911869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896" y="629323"/>
            <a:ext cx="830490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Нейтрализатор Огневой монтируется на месте (корпус поставляется на площадку). Необходимо использование крана 4 раза (по 2 часа) за время монтажа</a:t>
            </a:r>
          </a:p>
          <a:p>
            <a:r>
              <a:rPr lang="ru-RU" dirty="0" err="1"/>
              <a:t>Грузоподьемное</a:t>
            </a:r>
            <a:r>
              <a:rPr lang="ru-RU" dirty="0"/>
              <a:t> оборудование в работе  не применяется.</a:t>
            </a:r>
          </a:p>
          <a:p>
            <a:r>
              <a:rPr lang="ru-RU" dirty="0"/>
              <a:t>Нейтрализатор Огневой монтируется на месте (корпус поставляется на площадку) и состоит из \ имеет основные характеристики </a:t>
            </a:r>
          </a:p>
          <a:p>
            <a:pPr lvl="1"/>
            <a:r>
              <a:rPr lang="ru-RU" sz="1600" dirty="0" err="1"/>
              <a:t>Инсинератор</a:t>
            </a:r>
            <a:r>
              <a:rPr lang="ru-RU" sz="1600" dirty="0"/>
              <a:t> огневой , 1500х2500х3000 мм, футерованный шамотным кирпичом.</a:t>
            </a:r>
          </a:p>
          <a:p>
            <a:pPr lvl="1"/>
            <a:r>
              <a:rPr lang="ru-RU" sz="1600" dirty="0"/>
              <a:t>Система очистки дымовых газов.</a:t>
            </a:r>
          </a:p>
          <a:p>
            <a:pPr lvl="1"/>
            <a:r>
              <a:rPr lang="ru-RU" sz="1600" dirty="0"/>
              <a:t>Линия подачи дутьевого воздуха на основе Вентилятора ВД-3,5, 5,5 квт, 3600 м³/час, 2800 Па.</a:t>
            </a:r>
          </a:p>
          <a:p>
            <a:pPr lvl="1"/>
            <a:r>
              <a:rPr lang="ru-RU" sz="1600" dirty="0"/>
              <a:t>Линия подачи </a:t>
            </a:r>
            <a:r>
              <a:rPr lang="ru-RU" sz="1600" dirty="0" err="1"/>
              <a:t>возуха</a:t>
            </a:r>
            <a:r>
              <a:rPr lang="ru-RU" sz="1600" dirty="0"/>
              <a:t> торцевого сопла на основе Вентилятора ВТС, 2,2 Квт, 2800 м³/час; 2400 Па.</a:t>
            </a:r>
          </a:p>
          <a:p>
            <a:pPr lvl="1"/>
            <a:r>
              <a:rPr lang="ru-RU" sz="1600" dirty="0"/>
              <a:t>Блок подачи воздуха охлаждения на основе Вентилятор воздуха охлаждения, ВО, 2,2 квт, 2800 м³/час, 2400 Па.</a:t>
            </a:r>
          </a:p>
          <a:p>
            <a:pPr lvl="1"/>
            <a:r>
              <a:rPr lang="ru-RU" sz="1600" dirty="0"/>
              <a:t>Боров, проход 400х700 мм Длина 2500.</a:t>
            </a:r>
          </a:p>
          <a:p>
            <a:pPr lvl="1"/>
            <a:r>
              <a:rPr lang="ru-RU" sz="1600" dirty="0"/>
              <a:t>Каталитический шкаф (КШ), 2000х2500х3000 мм.</a:t>
            </a:r>
          </a:p>
          <a:p>
            <a:pPr lvl="1"/>
            <a:r>
              <a:rPr lang="ru-RU" sz="1600" dirty="0"/>
              <a:t>Блок отвода и очистки дымовых газов на основе Дымососа, ВДН-9, 18,5 квт, 15 000 м³/час (макс), 3000 Па.</a:t>
            </a:r>
          </a:p>
          <a:p>
            <a:pPr lvl="1"/>
            <a:r>
              <a:rPr lang="ru-RU" sz="1600" dirty="0"/>
              <a:t>Блок очистки стока , подачи реагента, откачки шлама, содержащий емкости, </a:t>
            </a:r>
            <a:r>
              <a:rPr lang="ru-RU" sz="1600" dirty="0" err="1"/>
              <a:t>реагентные</a:t>
            </a:r>
            <a:r>
              <a:rPr lang="ru-RU" sz="1600" dirty="0"/>
              <a:t> блоки, фильтры очистки , систему управления.</a:t>
            </a:r>
          </a:p>
          <a:p>
            <a:pPr lvl="1"/>
            <a:r>
              <a:rPr lang="ru-RU" sz="1600" dirty="0"/>
              <a:t>Блок управления и контроля.</a:t>
            </a:r>
          </a:p>
          <a:p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73251"/>
            <a:ext cx="86276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</a:rPr>
              <a:t> «Стандартный» завод по утилизации и обезвреживанию  на основе НО ПИРЕТТА - 500</a:t>
            </a:r>
          </a:p>
        </p:txBody>
      </p:sp>
    </p:spTree>
    <p:extLst>
      <p:ext uri="{BB962C8B-B14F-4D97-AF65-F5344CB8AC3E}">
        <p14:creationId xmlns:p14="http://schemas.microsoft.com/office/powerpoint/2010/main" val="180984232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«Мобильная установка для обезвреживания и утилизации отходов «НО ПИРЕТТА-500»,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260" y="669506"/>
            <a:ext cx="3380564" cy="4276817"/>
          </a:xfrm>
        </p:spPr>
        <p:txBody>
          <a:bodyPr>
            <a:noAutofit/>
          </a:bodyPr>
          <a:lstStyle/>
          <a:p>
            <a:r>
              <a:rPr lang="ru-RU" sz="1800" b="1" dirty="0"/>
              <a:t>Нейтрализатор огневой НО Пиретта-500 создан для</a:t>
            </a:r>
            <a:r>
              <a:rPr lang="ru-RU" sz="1800" b="1" u="sng" dirty="0"/>
              <a:t> обезвреживания  медицинских, ветеринарных, биологических </a:t>
            </a:r>
            <a:r>
              <a:rPr lang="ru-RU" sz="1800" b="1" dirty="0"/>
              <a:t>и, других твердых и жидких  отходов.</a:t>
            </a:r>
          </a:p>
          <a:p>
            <a:r>
              <a:rPr lang="ru-RU" sz="1800" b="1" dirty="0"/>
              <a:t>Имеется Заключение Государственной экологической экспертизы с указанием на утилизацию и </a:t>
            </a:r>
            <a:r>
              <a:rPr lang="ru-RU" sz="1800" b="1" dirty="0" err="1"/>
              <a:t>обезреживание</a:t>
            </a:r>
            <a:endParaRPr lang="ru-RU" sz="1800" dirty="0"/>
          </a:p>
          <a:p>
            <a:r>
              <a:rPr lang="ru-RU" sz="1800" b="1" dirty="0"/>
              <a:t>Работает 20+ установок 24</a:t>
            </a:r>
            <a:r>
              <a:rPr lang="en-US" sz="1800" b="1" dirty="0"/>
              <a:t>/7</a:t>
            </a:r>
            <a:r>
              <a:rPr lang="ru-RU" sz="1800" b="1" dirty="0"/>
              <a:t>, управление автоматизировано</a:t>
            </a:r>
          </a:p>
          <a:p>
            <a:r>
              <a:rPr lang="ru-RU" sz="1800" b="1" dirty="0"/>
              <a:t>Опыт эксплуатации более 10 лет</a:t>
            </a:r>
            <a:endParaRPr lang="en-US" sz="1800" b="1" dirty="0"/>
          </a:p>
          <a:p>
            <a:endParaRPr lang="en-US" sz="1800" b="1" dirty="0"/>
          </a:p>
          <a:p>
            <a:endParaRPr lang="ru-RU" sz="1800" b="1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064375" y="26100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184833" y="14026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091039" y="4597275"/>
            <a:ext cx="4434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Производство ПФ ООО ПИРЕТТА</a:t>
            </a:r>
          </a:p>
          <a:p>
            <a:r>
              <a:rPr lang="ru-RU" dirty="0"/>
              <a:t>Имеется Декларация о соответствии Таможенного Союза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09" y="906399"/>
            <a:ext cx="4848115" cy="363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18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198" y="1000461"/>
            <a:ext cx="864376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Ориентировочное штатный состав (в расчете на одну смену)</a:t>
            </a:r>
          </a:p>
          <a:p>
            <a:pPr lvl="1"/>
            <a:r>
              <a:rPr lang="ru-RU" dirty="0"/>
              <a:t>Руководитель </a:t>
            </a:r>
          </a:p>
          <a:p>
            <a:pPr lvl="1"/>
            <a:r>
              <a:rPr lang="ru-RU" dirty="0"/>
              <a:t>Разнорабочий 2 чел в смену, итого 8</a:t>
            </a:r>
          </a:p>
          <a:p>
            <a:pPr lvl="1"/>
            <a:r>
              <a:rPr lang="ru-RU" dirty="0"/>
              <a:t>Слесарь 2 чел </a:t>
            </a:r>
          </a:p>
          <a:p>
            <a:pPr lvl="1"/>
            <a:r>
              <a:rPr lang="ru-RU" dirty="0"/>
              <a:t>Сторож 1 чел в смену – 4 чел</a:t>
            </a:r>
          </a:p>
          <a:p>
            <a:pPr lvl="1"/>
            <a:r>
              <a:rPr lang="ru-RU" dirty="0"/>
              <a:t>Уборщик бытовых и производственных помещений 1 чел </a:t>
            </a:r>
          </a:p>
          <a:p>
            <a:r>
              <a:rPr lang="ru-RU" dirty="0"/>
              <a:t>Персонал обеспечивается СИЗ, весами для взвешивания контейнеров, мобильными приборами для измерения скорости (Трубка Пито) и температуры как внутри (контактный </a:t>
            </a:r>
            <a:r>
              <a:rPr lang="ru-RU" dirty="0" err="1"/>
              <a:t>термоментр</a:t>
            </a:r>
            <a:r>
              <a:rPr lang="ru-RU" dirty="0"/>
              <a:t>),  так и на поверхности оборудования (инфракрасный термометр) , </a:t>
            </a:r>
            <a:r>
              <a:rPr lang="en-US" dirty="0"/>
              <a:t>PH</a:t>
            </a:r>
            <a:r>
              <a:rPr lang="ru-RU" dirty="0"/>
              <a:t> Тестером, счетчиком Гейгера, прибором для замера СО.</a:t>
            </a:r>
          </a:p>
          <a:p>
            <a:endParaRPr lang="ru-RU" dirty="0"/>
          </a:p>
          <a:p>
            <a:r>
              <a:rPr lang="ru-RU" dirty="0"/>
              <a:t>Все сотрудники работающие с </a:t>
            </a:r>
            <a:r>
              <a:rPr lang="ru-RU" dirty="0" err="1"/>
              <a:t>медотходами</a:t>
            </a:r>
            <a:r>
              <a:rPr lang="ru-RU" dirty="0"/>
              <a:t> имеют  Прививки в соответствии с национальным календарем прививок  Ежегодный мед осмотр и обучены работе с отходами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3251"/>
            <a:ext cx="86276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</a:rPr>
              <a:t> «Стандартный» завод по утилизации и обезвреживанию  на основе НО ПИРЕТТА - 500</a:t>
            </a:r>
          </a:p>
        </p:txBody>
      </p:sp>
    </p:spTree>
    <p:extLst>
      <p:ext uri="{BB962C8B-B14F-4D97-AF65-F5344CB8AC3E}">
        <p14:creationId xmlns:p14="http://schemas.microsoft.com/office/powerpoint/2010/main" val="347333794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640081"/>
            <a:ext cx="4141694" cy="2678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88" y="96819"/>
            <a:ext cx="86168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Все заводы имеют СЗЗ Пример завод в Тверской и Ленинградской обл.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4134" y="5411096"/>
            <a:ext cx="2748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Завод в Тверской обл. 5 установок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2419" y="3377902"/>
            <a:ext cx="4264730" cy="18939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B523DB-6E9F-4131-87F5-9E6747329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784" y="3487113"/>
            <a:ext cx="3658427" cy="183851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01586" y="5411096"/>
            <a:ext cx="3464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Завод в Ленинградской  обл. 4 установки</a:t>
            </a:r>
          </a:p>
        </p:txBody>
      </p:sp>
      <p:pic>
        <p:nvPicPr>
          <p:cNvPr id="9" name="Рисунок 8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438" y="674569"/>
            <a:ext cx="4512833" cy="25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5413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836263" y="168592"/>
            <a:ext cx="193437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42</a:t>
            </a:fld>
            <a:endParaRPr dirty="0"/>
          </a:p>
        </p:txBody>
      </p:sp>
      <p:sp>
        <p:nvSpPr>
          <p:cNvPr id="266" name="СОБСТВЕННОЕ ПРОИЗВОДСТВО СПЕЦИАЛИЗИРОВАННОГО ОБОРУДОВАНИЯ"/>
          <p:cNvSpPr txBox="1">
            <a:spLocks noGrp="1"/>
          </p:cNvSpPr>
          <p:nvPr>
            <p:ph type="title" idx="4294967295"/>
          </p:nvPr>
        </p:nvSpPr>
        <p:spPr>
          <a:xfrm>
            <a:off x="-42114" y="56778"/>
            <a:ext cx="9186113" cy="7765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600"/>
              </a:spcBef>
              <a:defRPr sz="2000">
                <a:solidFill>
                  <a:srgbClr val="FFFFFF"/>
                </a:solidFill>
                <a:latin typeface="Trattatello"/>
                <a:ea typeface="Trattatello"/>
                <a:cs typeface="Trattatello"/>
                <a:sym typeface="Trattatello"/>
              </a:defRPr>
            </a:lvl1pPr>
          </a:lstStyle>
          <a:p>
            <a:r>
              <a:rPr lang="ru-RU" dirty="0"/>
              <a:t>Контакты региональных компаний</a:t>
            </a:r>
            <a:endParaRPr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78B424-077C-72C4-D64C-44AF025F505F}"/>
              </a:ext>
            </a:extLst>
          </p:cNvPr>
          <p:cNvSpPr txBox="1"/>
          <p:nvPr/>
        </p:nvSpPr>
        <p:spPr>
          <a:xfrm>
            <a:off x="2945899" y="5580124"/>
            <a:ext cx="5771536" cy="36933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Тел. По вопросам продажи франшизы 8-985-764-80-77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15127" y="726539"/>
          <a:ext cx="2456520" cy="48753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27583">
                  <a:extLst>
                    <a:ext uri="{9D8B030D-6E8A-4147-A177-3AD203B41FA5}">
                      <a16:colId xmlns:a16="http://schemas.microsoft.com/office/drawing/2014/main" val="3091181587"/>
                    </a:ext>
                  </a:extLst>
                </a:gridCol>
                <a:gridCol w="1328937">
                  <a:extLst>
                    <a:ext uri="{9D8B030D-6E8A-4147-A177-3AD203B41FA5}">
                      <a16:colId xmlns:a16="http://schemas.microsoft.com/office/drawing/2014/main" val="2871744868"/>
                    </a:ext>
                  </a:extLst>
                </a:gridCol>
              </a:tblGrid>
              <a:tr h="402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Москва и Моск обл 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+7 (495) 784-01-66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sng">
                          <a:effectLst/>
                          <a:hlinkClick r:id="rId2"/>
                        </a:rPr>
                        <a:t>office.moscow@piretta.ru</a:t>
                      </a: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extLst>
                  <a:ext uri="{0D108BD9-81ED-4DB2-BD59-A6C34878D82A}">
                    <a16:rowId xmlns:a16="http://schemas.microsoft.com/office/drawing/2014/main" val="603775012"/>
                  </a:ext>
                </a:extLst>
              </a:tr>
              <a:tr h="402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Санкт-петербург и Ленобласть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+7 (812) 930-90-69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sng">
                          <a:effectLst/>
                          <a:hlinkClick r:id="rId3"/>
                        </a:rPr>
                        <a:t>medeko.spb@mail.ru</a:t>
                      </a: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extLst>
                  <a:ext uri="{0D108BD9-81ED-4DB2-BD59-A6C34878D82A}">
                    <a16:rowId xmlns:a16="http://schemas.microsoft.com/office/drawing/2014/main" val="2295820108"/>
                  </a:ext>
                </a:extLst>
              </a:tr>
              <a:tr h="534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Адыгея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+7 (861) 201-16-16(56)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sng">
                          <a:effectLst/>
                          <a:hlinkClick r:id="rId4"/>
                        </a:rPr>
                        <a:t>office.krasnodar@piretta.ru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extLst>
                  <a:ext uri="{0D108BD9-81ED-4DB2-BD59-A6C34878D82A}">
                    <a16:rowId xmlns:a16="http://schemas.microsoft.com/office/drawing/2014/main" val="2318907792"/>
                  </a:ext>
                </a:extLst>
              </a:tr>
              <a:tr h="544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Владимирская обл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u="sng" dirty="0" err="1">
                          <a:effectLst/>
                          <a:hlinkClick r:id="rId5"/>
                        </a:rPr>
                        <a:t>vladimir</a:t>
                      </a:r>
                      <a:r>
                        <a:rPr lang="ru-RU" sz="900" u="sng" dirty="0">
                          <a:effectLst/>
                          <a:hlinkClick r:id="rId5"/>
                        </a:rPr>
                        <a:t>@</a:t>
                      </a:r>
                      <a:r>
                        <a:rPr lang="en-US" sz="900" u="sng" dirty="0">
                          <a:effectLst/>
                          <a:hlinkClick r:id="rId5"/>
                        </a:rPr>
                        <a:t>algorithm</a:t>
                      </a:r>
                      <a:r>
                        <a:rPr lang="ru-RU" sz="900" u="sng" dirty="0">
                          <a:effectLst/>
                          <a:hlinkClick r:id="rId5"/>
                        </a:rPr>
                        <a:t>.</a:t>
                      </a:r>
                      <a:r>
                        <a:rPr lang="en-US" sz="900" u="sng" dirty="0" err="1">
                          <a:effectLst/>
                          <a:hlinkClick r:id="rId5"/>
                        </a:rPr>
                        <a:t>tula</a:t>
                      </a:r>
                      <a:r>
                        <a:rPr lang="ru-RU" sz="900" u="sng" dirty="0">
                          <a:effectLst/>
                          <a:hlinkClick r:id="rId5"/>
                        </a:rPr>
                        <a:t>.</a:t>
                      </a:r>
                      <a:r>
                        <a:rPr lang="en-US" sz="900" u="sng" dirty="0" err="1">
                          <a:effectLst/>
                          <a:hlinkClick r:id="rId5"/>
                        </a:rPr>
                        <a:t>su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8-977-346-26-89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8-919-081-83-06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extLst>
                  <a:ext uri="{0D108BD9-81ED-4DB2-BD59-A6C34878D82A}">
                    <a16:rowId xmlns:a16="http://schemas.microsoft.com/office/drawing/2014/main" val="4208813618"/>
                  </a:ext>
                </a:extLst>
              </a:tr>
              <a:tr h="6877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Вологодская обл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Череповец,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Телефон 8 (929) 178-82-41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Вологда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u="sng" dirty="0">
                          <a:effectLst/>
                          <a:hlinkClick r:id="rId6"/>
                        </a:rPr>
                        <a:t>lokus_vo@piretta.ru</a:t>
                      </a:r>
                      <a:r>
                        <a:rPr lang="ru-RU" sz="900" u="sng" dirty="0">
                          <a:effectLst/>
                        </a:rPr>
                        <a:t> 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8 (981) 444-37-12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extLst>
                  <a:ext uri="{0D108BD9-81ED-4DB2-BD59-A6C34878D82A}">
                    <a16:rowId xmlns:a16="http://schemas.microsoft.com/office/drawing/2014/main" val="4144850623"/>
                  </a:ext>
                </a:extLst>
              </a:tr>
              <a:tr h="2708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Ивановская обл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Ivanovo@usmw.ru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extLst>
                  <a:ext uri="{0D108BD9-81ED-4DB2-BD59-A6C34878D82A}">
                    <a16:rowId xmlns:a16="http://schemas.microsoft.com/office/drawing/2014/main" val="1220442935"/>
                  </a:ext>
                </a:extLst>
              </a:tr>
              <a:tr h="2708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РСО-Алания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+7 988 888-10-05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us-at@mail.ru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extLst>
                  <a:ext uri="{0D108BD9-81ED-4DB2-BD59-A6C34878D82A}">
                    <a16:rowId xmlns:a16="http://schemas.microsoft.com/office/drawing/2014/main" val="443177482"/>
                  </a:ext>
                </a:extLst>
              </a:tr>
              <a:tr h="1751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КМВ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kmw@usmw.ru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extLst>
                  <a:ext uri="{0D108BD9-81ED-4DB2-BD59-A6C34878D82A}">
                    <a16:rowId xmlns:a16="http://schemas.microsoft.com/office/drawing/2014/main" val="3927477298"/>
                  </a:ext>
                </a:extLst>
              </a:tr>
              <a:tr h="2708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Минеральные Воды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+7 988 865-10-05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utservic@mail.ru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extLst>
                  <a:ext uri="{0D108BD9-81ED-4DB2-BD59-A6C34878D82A}">
                    <a16:rowId xmlns:a16="http://schemas.microsoft.com/office/drawing/2014/main" val="483466023"/>
                  </a:ext>
                </a:extLst>
              </a:tr>
              <a:tr h="534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Калужская обл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u="sng" dirty="0" err="1">
                          <a:effectLst/>
                          <a:hlinkClick r:id="rId7"/>
                        </a:rPr>
                        <a:t>tula</a:t>
                      </a:r>
                      <a:r>
                        <a:rPr lang="ru-RU" sz="900" u="sng" dirty="0">
                          <a:effectLst/>
                          <a:hlinkClick r:id="rId7"/>
                        </a:rPr>
                        <a:t>@</a:t>
                      </a:r>
                      <a:r>
                        <a:rPr lang="en-US" sz="900" u="sng" dirty="0">
                          <a:effectLst/>
                          <a:hlinkClick r:id="rId7"/>
                        </a:rPr>
                        <a:t>algorithm</a:t>
                      </a:r>
                      <a:r>
                        <a:rPr lang="ru-RU" sz="900" u="sng" dirty="0">
                          <a:effectLst/>
                          <a:hlinkClick r:id="rId7"/>
                        </a:rPr>
                        <a:t>.</a:t>
                      </a:r>
                      <a:r>
                        <a:rPr lang="en-US" sz="900" u="sng" dirty="0" err="1">
                          <a:effectLst/>
                          <a:hlinkClick r:id="rId7"/>
                        </a:rPr>
                        <a:t>tula</a:t>
                      </a:r>
                      <a:r>
                        <a:rPr lang="ru-RU" sz="900" u="sng" dirty="0">
                          <a:effectLst/>
                          <a:hlinkClick r:id="rId7"/>
                        </a:rPr>
                        <a:t>.</a:t>
                      </a:r>
                      <a:r>
                        <a:rPr lang="en-US" sz="900" u="sng" dirty="0" err="1">
                          <a:effectLst/>
                          <a:hlinkClick r:id="rId7"/>
                        </a:rPr>
                        <a:t>su</a:t>
                      </a:r>
                      <a:r>
                        <a:rPr lang="ru-RU" sz="9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89190818306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+7 910 702 14 90 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extLst>
                  <a:ext uri="{0D108BD9-81ED-4DB2-BD59-A6C34878D82A}">
                    <a16:rowId xmlns:a16="http://schemas.microsoft.com/office/drawing/2014/main" val="2419852367"/>
                  </a:ext>
                </a:extLst>
              </a:tr>
              <a:tr h="5476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Костромская обл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 err="1">
                          <a:effectLst/>
                          <a:hlinkClick r:id="rId8"/>
                        </a:rPr>
                        <a:t>office@algorithm</a:t>
                      </a:r>
                      <a:r>
                        <a:rPr lang="ru-RU" sz="900" u="sng" dirty="0">
                          <a:effectLst/>
                          <a:hlinkClick r:id="rId8"/>
                        </a:rPr>
                        <a:t>.</a:t>
                      </a:r>
                      <a:r>
                        <a:rPr lang="en-US" sz="900" u="sng" dirty="0" err="1">
                          <a:effectLst/>
                          <a:hlinkClick r:id="rId8"/>
                        </a:rPr>
                        <a:t>tula</a:t>
                      </a:r>
                      <a:r>
                        <a:rPr lang="ru-RU" sz="900" u="sng" dirty="0">
                          <a:effectLst/>
                          <a:hlinkClick r:id="rId8"/>
                        </a:rPr>
                        <a:t>.</a:t>
                      </a:r>
                      <a:r>
                        <a:rPr lang="en-US" sz="900" u="sng" dirty="0" err="1">
                          <a:effectLst/>
                          <a:hlinkClick r:id="rId8"/>
                        </a:rPr>
                        <a:t>su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u="sng" dirty="0" err="1">
                          <a:effectLst/>
                          <a:hlinkClick r:id="rId7"/>
                        </a:rPr>
                        <a:t>tula</a:t>
                      </a:r>
                      <a:r>
                        <a:rPr lang="ru-RU" sz="900" u="sng" dirty="0">
                          <a:effectLst/>
                          <a:hlinkClick r:id="rId7"/>
                        </a:rPr>
                        <a:t>@</a:t>
                      </a:r>
                      <a:r>
                        <a:rPr lang="en-US" sz="900" u="sng" dirty="0">
                          <a:effectLst/>
                          <a:hlinkClick r:id="rId7"/>
                        </a:rPr>
                        <a:t>algorithm</a:t>
                      </a:r>
                      <a:r>
                        <a:rPr lang="ru-RU" sz="900" u="sng" dirty="0">
                          <a:effectLst/>
                          <a:hlinkClick r:id="rId7"/>
                        </a:rPr>
                        <a:t>.</a:t>
                      </a:r>
                      <a:r>
                        <a:rPr lang="en-US" sz="900" u="sng" dirty="0" err="1">
                          <a:effectLst/>
                          <a:hlinkClick r:id="rId7"/>
                        </a:rPr>
                        <a:t>tula</a:t>
                      </a:r>
                      <a:r>
                        <a:rPr lang="ru-RU" sz="900" u="sng" dirty="0">
                          <a:effectLst/>
                          <a:hlinkClick r:id="rId7"/>
                        </a:rPr>
                        <a:t>.</a:t>
                      </a:r>
                      <a:r>
                        <a:rPr lang="en-US" sz="900" u="sng" dirty="0" err="1">
                          <a:effectLst/>
                          <a:hlinkClick r:id="rId7"/>
                        </a:rPr>
                        <a:t>su</a:t>
                      </a:r>
                      <a:r>
                        <a:rPr lang="ru-RU" sz="9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89916988443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89190818306 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31" marR="29631" marT="6173" marB="0"/>
                </a:tc>
                <a:extLst>
                  <a:ext uri="{0D108BD9-81ED-4DB2-BD59-A6C34878D82A}">
                    <a16:rowId xmlns:a16="http://schemas.microsoft.com/office/drawing/2014/main" val="1378217794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559356"/>
              </p:ext>
            </p:extLst>
          </p:nvPr>
        </p:nvGraphicFramePr>
        <p:xfrm>
          <a:off x="2983049" y="731482"/>
          <a:ext cx="2737215" cy="486545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87848">
                  <a:extLst>
                    <a:ext uri="{9D8B030D-6E8A-4147-A177-3AD203B41FA5}">
                      <a16:colId xmlns:a16="http://schemas.microsoft.com/office/drawing/2014/main" val="3631300639"/>
                    </a:ext>
                  </a:extLst>
                </a:gridCol>
                <a:gridCol w="1549367">
                  <a:extLst>
                    <a:ext uri="{9D8B030D-6E8A-4147-A177-3AD203B41FA5}">
                      <a16:colId xmlns:a16="http://schemas.microsoft.com/office/drawing/2014/main" val="3721760179"/>
                    </a:ext>
                  </a:extLst>
                </a:gridCol>
              </a:tblGrid>
              <a:tr h="6703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Краснодарский край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82" marR="35882" marT="69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+7 (918) 630 05 30;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+7 (861) 201-16-16(56)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>
                          <a:effectLst/>
                          <a:hlinkClick r:id="rId4"/>
                        </a:rPr>
                        <a:t>e</a:t>
                      </a:r>
                      <a:r>
                        <a:rPr lang="ru-RU" sz="1000" u="sng" dirty="0">
                          <a:effectLst/>
                          <a:hlinkClick r:id="rId4"/>
                        </a:rPr>
                        <a:t>.</a:t>
                      </a:r>
                      <a:r>
                        <a:rPr lang="en-US" sz="1000" u="sng" dirty="0" err="1">
                          <a:effectLst/>
                          <a:hlinkClick r:id="rId4"/>
                        </a:rPr>
                        <a:t>komnatnay</a:t>
                      </a:r>
                      <a:r>
                        <a:rPr lang="ru-RU" sz="1000" u="sng" dirty="0">
                          <a:effectLst/>
                          <a:hlinkClick r:id="rId4"/>
                        </a:rPr>
                        <a:t>@</a:t>
                      </a:r>
                      <a:r>
                        <a:rPr lang="en-US" sz="1000" u="sng" dirty="0" err="1">
                          <a:effectLst/>
                          <a:hlinkClick r:id="rId4"/>
                        </a:rPr>
                        <a:t>piretta</a:t>
                      </a:r>
                      <a:r>
                        <a:rPr lang="ru-RU" sz="1000" u="sng" dirty="0">
                          <a:effectLst/>
                          <a:hlinkClick r:id="rId4"/>
                        </a:rPr>
                        <a:t>.</a:t>
                      </a:r>
                      <a:r>
                        <a:rPr lang="en-US" sz="1000" u="sng" dirty="0" err="1">
                          <a:effectLst/>
                          <a:hlinkClick r:id="rId4"/>
                        </a:rPr>
                        <a:t>ru</a:t>
                      </a:r>
                      <a:r>
                        <a:rPr lang="ru-RU" sz="1000" u="sng" dirty="0">
                          <a:effectLst/>
                          <a:hlinkClick r:id="rId4"/>
                        </a:rPr>
                        <a:t>;</a:t>
                      </a:r>
                      <a:br>
                        <a:rPr lang="ru-RU" sz="1000" u="sng" dirty="0">
                          <a:effectLst/>
                          <a:hlinkClick r:id="rId4"/>
                        </a:rPr>
                      </a:br>
                      <a:r>
                        <a:rPr lang="ru-RU" sz="1000" u="sng" dirty="0">
                          <a:effectLst/>
                          <a:hlinkClick r:id="rId4"/>
                        </a:rPr>
                        <a:t>office.krasnodar@piretta.ru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82" marR="35882" marT="6990" marB="0"/>
                </a:tc>
                <a:extLst>
                  <a:ext uri="{0D108BD9-81ED-4DB2-BD59-A6C34878D82A}">
                    <a16:rowId xmlns:a16="http://schemas.microsoft.com/office/drawing/2014/main" val="3809455655"/>
                  </a:ext>
                </a:extLst>
              </a:tr>
              <a:tr h="4970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Курская обл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82" marR="35882" marT="69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>
                          <a:effectLst/>
                          <a:hlinkClick r:id="rId9"/>
                        </a:rPr>
                        <a:t>kursk</a:t>
                      </a:r>
                      <a:r>
                        <a:rPr lang="ru-RU" sz="1000" u="sng" dirty="0">
                          <a:effectLst/>
                          <a:hlinkClick r:id="rId9"/>
                        </a:rPr>
                        <a:t>@</a:t>
                      </a:r>
                      <a:r>
                        <a:rPr lang="en-US" sz="1000" u="sng" dirty="0">
                          <a:effectLst/>
                          <a:hlinkClick r:id="rId9"/>
                        </a:rPr>
                        <a:t>algorithm</a:t>
                      </a:r>
                      <a:r>
                        <a:rPr lang="ru-RU" sz="1000" u="sng" dirty="0">
                          <a:effectLst/>
                          <a:hlinkClick r:id="rId9"/>
                        </a:rPr>
                        <a:t>.</a:t>
                      </a:r>
                      <a:r>
                        <a:rPr lang="en-US" sz="1000" u="sng" dirty="0" err="1">
                          <a:effectLst/>
                          <a:hlinkClick r:id="rId9"/>
                        </a:rPr>
                        <a:t>tula</a:t>
                      </a:r>
                      <a:r>
                        <a:rPr lang="ru-RU" sz="1000" u="sng" dirty="0">
                          <a:effectLst/>
                          <a:hlinkClick r:id="rId9"/>
                        </a:rPr>
                        <a:t>.</a:t>
                      </a:r>
                      <a:r>
                        <a:rPr lang="en-US" sz="1000" u="sng" dirty="0" err="1">
                          <a:effectLst/>
                          <a:hlinkClick r:id="rId9"/>
                        </a:rPr>
                        <a:t>su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+7 (977) 350-53-82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82" marR="35882" marT="6990" marB="0"/>
                </a:tc>
                <a:extLst>
                  <a:ext uri="{0D108BD9-81ED-4DB2-BD59-A6C34878D82A}">
                    <a16:rowId xmlns:a16="http://schemas.microsoft.com/office/drawing/2014/main" val="59199064"/>
                  </a:ext>
                </a:extLst>
              </a:tr>
              <a:tr h="692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Мурманская область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82" marR="35882" marT="69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Телефоны: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+7 (921) 302-25-38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sng" dirty="0">
                          <a:effectLst/>
                          <a:hlinkClick r:id="rId10"/>
                        </a:rPr>
                        <a:t>medeko.murmansk@mail.ru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82" marR="35882" marT="6990" marB="0"/>
                </a:tc>
                <a:extLst>
                  <a:ext uri="{0D108BD9-81ED-4DB2-BD59-A6C34878D82A}">
                    <a16:rowId xmlns:a16="http://schemas.microsoft.com/office/drawing/2014/main" val="3574447068"/>
                  </a:ext>
                </a:extLst>
              </a:tr>
              <a:tr h="433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Новгородская обл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82" marR="35882" marT="69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+7 (964) 398-82-78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sng" dirty="0">
                          <a:effectLst/>
                          <a:hlinkClick r:id="rId11"/>
                        </a:rPr>
                        <a:t>medeko.vnovgorod@mail.ru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82" marR="35882" marT="6990" marB="0"/>
                </a:tc>
                <a:extLst>
                  <a:ext uri="{0D108BD9-81ED-4DB2-BD59-A6C34878D82A}">
                    <a16:rowId xmlns:a16="http://schemas.microsoft.com/office/drawing/2014/main" val="2464580615"/>
                  </a:ext>
                </a:extLst>
              </a:tr>
              <a:tr h="592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Орловская обл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82" marR="35882" marT="69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+7 (919) 081-83-06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+7 910 702 14 90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u="sng" dirty="0" err="1">
                          <a:effectLst/>
                          <a:hlinkClick r:id="rId7"/>
                        </a:rPr>
                        <a:t>tula</a:t>
                      </a:r>
                      <a:r>
                        <a:rPr lang="ru-RU" sz="1000" u="sng" dirty="0">
                          <a:effectLst/>
                          <a:hlinkClick r:id="rId7"/>
                        </a:rPr>
                        <a:t>@</a:t>
                      </a:r>
                      <a:r>
                        <a:rPr lang="en-US" sz="1000" u="sng" dirty="0">
                          <a:effectLst/>
                          <a:hlinkClick r:id="rId7"/>
                        </a:rPr>
                        <a:t>algorithm</a:t>
                      </a:r>
                      <a:r>
                        <a:rPr lang="ru-RU" sz="1000" u="sng" dirty="0">
                          <a:effectLst/>
                          <a:hlinkClick r:id="rId7"/>
                        </a:rPr>
                        <a:t>.</a:t>
                      </a:r>
                      <a:r>
                        <a:rPr lang="en-US" sz="1000" u="sng" dirty="0" err="1">
                          <a:effectLst/>
                          <a:hlinkClick r:id="rId7"/>
                        </a:rPr>
                        <a:t>tula</a:t>
                      </a:r>
                      <a:r>
                        <a:rPr lang="ru-RU" sz="1000" u="sng" dirty="0">
                          <a:effectLst/>
                          <a:hlinkClick r:id="rId7"/>
                        </a:rPr>
                        <a:t>.</a:t>
                      </a:r>
                      <a:r>
                        <a:rPr lang="en-US" sz="1000" u="sng" dirty="0" err="1">
                          <a:effectLst/>
                          <a:hlinkClick r:id="rId7"/>
                        </a:rPr>
                        <a:t>su</a:t>
                      </a:r>
                      <a:r>
                        <a:rPr lang="ru-RU" sz="1000" dirty="0">
                          <a:effectLst/>
                        </a:rPr>
                        <a:t> 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82" marR="35882" marT="6990" marB="0"/>
                </a:tc>
                <a:extLst>
                  <a:ext uri="{0D108BD9-81ED-4DB2-BD59-A6C34878D82A}">
                    <a16:rowId xmlns:a16="http://schemas.microsoft.com/office/drawing/2014/main" val="495085354"/>
                  </a:ext>
                </a:extLst>
              </a:tr>
              <a:tr h="3161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Пензенская область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82" marR="35882" marT="69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sng" dirty="0">
                          <a:effectLst/>
                          <a:hlinkClick r:id="rId12"/>
                        </a:rPr>
                        <a:t>penza@usmw.ru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82" marR="35882" marT="6990" marB="0"/>
                </a:tc>
                <a:extLst>
                  <a:ext uri="{0D108BD9-81ED-4DB2-BD59-A6C34878D82A}">
                    <a16:rowId xmlns:a16="http://schemas.microsoft.com/office/drawing/2014/main" val="525340083"/>
                  </a:ext>
                </a:extLst>
              </a:tr>
              <a:tr h="617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Псковская обл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82" marR="35882" marT="69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+7 (964) 398-82-78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sng" dirty="0">
                          <a:effectLst/>
                          <a:hlinkClick r:id="rId11"/>
                        </a:rPr>
                        <a:t>medeko.vnovgorod@mail.ru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+7 (812) 930-90-69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u="sng" dirty="0">
                          <a:effectLst/>
                          <a:hlinkClick r:id="rId3"/>
                        </a:rPr>
                        <a:t>medeko.spb@mail.ru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82" marR="35882" marT="6990" marB="0"/>
                </a:tc>
                <a:extLst>
                  <a:ext uri="{0D108BD9-81ED-4DB2-BD59-A6C34878D82A}">
                    <a16:rowId xmlns:a16="http://schemas.microsoft.com/office/drawing/2014/main" val="1909470431"/>
                  </a:ext>
                </a:extLst>
              </a:tr>
              <a:tr h="778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Ростовская обл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82" marR="35882" marT="69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+7 (918) 260 31 91;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+7 (861) 201-16-16(56)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en-US" sz="1000" u="sng" dirty="0">
                          <a:effectLst/>
                          <a:hlinkClick r:id="rId4"/>
                        </a:rPr>
                        <a:t>a</a:t>
                      </a:r>
                      <a:r>
                        <a:rPr lang="ru-RU" sz="1000" u="sng" dirty="0">
                          <a:effectLst/>
                          <a:hlinkClick r:id="rId4"/>
                        </a:rPr>
                        <a:t>.</a:t>
                      </a:r>
                      <a:r>
                        <a:rPr lang="en-US" sz="1000" u="sng" dirty="0" err="1">
                          <a:effectLst/>
                          <a:hlinkClick r:id="rId4"/>
                        </a:rPr>
                        <a:t>lazarev</a:t>
                      </a:r>
                      <a:r>
                        <a:rPr lang="ru-RU" sz="1000" u="sng" dirty="0">
                          <a:effectLst/>
                          <a:hlinkClick r:id="rId4"/>
                        </a:rPr>
                        <a:t>@</a:t>
                      </a:r>
                      <a:r>
                        <a:rPr lang="en-US" sz="1000" u="sng" dirty="0" err="1">
                          <a:effectLst/>
                          <a:hlinkClick r:id="rId4"/>
                        </a:rPr>
                        <a:t>piretta</a:t>
                      </a:r>
                      <a:r>
                        <a:rPr lang="ru-RU" sz="1000" u="sng" dirty="0">
                          <a:effectLst/>
                          <a:hlinkClick r:id="rId4"/>
                        </a:rPr>
                        <a:t>.</a:t>
                      </a:r>
                      <a:r>
                        <a:rPr lang="en-US" sz="1000" u="sng" dirty="0" err="1">
                          <a:effectLst/>
                          <a:hlinkClick r:id="rId4"/>
                        </a:rPr>
                        <a:t>ru</a:t>
                      </a:r>
                      <a:r>
                        <a:rPr lang="ru-RU" sz="1000" u="sng" dirty="0">
                          <a:effectLst/>
                          <a:hlinkClick r:id="rId4"/>
                        </a:rPr>
                        <a:t>; office.krasnodar@piretta.ru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82" marR="35882" marT="6990" marB="0"/>
                </a:tc>
                <a:extLst>
                  <a:ext uri="{0D108BD9-81ED-4DB2-BD59-A6C34878D82A}">
                    <a16:rowId xmlns:a16="http://schemas.microsoft.com/office/drawing/2014/main" val="1655569823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831667" y="780171"/>
          <a:ext cx="2498909" cy="44458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79074">
                  <a:extLst>
                    <a:ext uri="{9D8B030D-6E8A-4147-A177-3AD203B41FA5}">
                      <a16:colId xmlns:a16="http://schemas.microsoft.com/office/drawing/2014/main" val="2594722280"/>
                    </a:ext>
                  </a:extLst>
                </a:gridCol>
                <a:gridCol w="1419835">
                  <a:extLst>
                    <a:ext uri="{9D8B030D-6E8A-4147-A177-3AD203B41FA5}">
                      <a16:colId xmlns:a16="http://schemas.microsoft.com/office/drawing/2014/main" val="96942473"/>
                    </a:ext>
                  </a:extLst>
                </a:gridCol>
              </a:tblGrid>
              <a:tr h="255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Самарская обл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9" marR="30789" marT="659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sng">
                          <a:effectLst/>
                          <a:hlinkClick r:id="rId13"/>
                        </a:rPr>
                        <a:t>info@usmw.ru</a:t>
                      </a: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9" marR="30789" marT="6598" marB="0"/>
                </a:tc>
                <a:extLst>
                  <a:ext uri="{0D108BD9-81ED-4DB2-BD59-A6C34878D82A}">
                    <a16:rowId xmlns:a16="http://schemas.microsoft.com/office/drawing/2014/main" val="3207225145"/>
                  </a:ext>
                </a:extLst>
              </a:tr>
              <a:tr h="8763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Ставропольский край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9" marR="30789" marT="659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+7 (918) 215 70- 15;</a:t>
                      </a:r>
                      <a:br>
                        <a:rPr lang="ru-RU" sz="900">
                          <a:effectLst/>
                        </a:rPr>
                      </a:br>
                      <a:r>
                        <a:rPr lang="ru-RU" sz="900">
                          <a:effectLst/>
                        </a:rPr>
                        <a:t>+7 (861) 201-16-16(56)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  <a:hlinkClick r:id="rId4"/>
                        </a:rPr>
                        <a:t>o</a:t>
                      </a:r>
                      <a:r>
                        <a:rPr lang="ru-RU" sz="900" u="sng">
                          <a:effectLst/>
                          <a:hlinkClick r:id="rId4"/>
                        </a:rPr>
                        <a:t>.</a:t>
                      </a:r>
                      <a:r>
                        <a:rPr lang="en-US" sz="900" u="sng">
                          <a:effectLst/>
                          <a:hlinkClick r:id="rId4"/>
                        </a:rPr>
                        <a:t>popova</a:t>
                      </a:r>
                      <a:r>
                        <a:rPr lang="ru-RU" sz="900" u="sng">
                          <a:effectLst/>
                          <a:hlinkClick r:id="rId4"/>
                        </a:rPr>
                        <a:t>@</a:t>
                      </a:r>
                      <a:r>
                        <a:rPr lang="en-US" sz="900" u="sng">
                          <a:effectLst/>
                          <a:hlinkClick r:id="rId4"/>
                        </a:rPr>
                        <a:t>piretta</a:t>
                      </a:r>
                      <a:r>
                        <a:rPr lang="ru-RU" sz="900" u="sng">
                          <a:effectLst/>
                          <a:hlinkClick r:id="rId4"/>
                        </a:rPr>
                        <a:t>.</a:t>
                      </a:r>
                      <a:r>
                        <a:rPr lang="en-US" sz="900" u="sng">
                          <a:effectLst/>
                          <a:hlinkClick r:id="rId4"/>
                        </a:rPr>
                        <a:t>ru</a:t>
                      </a:r>
                      <a:r>
                        <a:rPr lang="ru-RU" sz="900" u="sng">
                          <a:effectLst/>
                          <a:hlinkClick r:id="rId4"/>
                        </a:rPr>
                        <a:t>;</a:t>
                      </a:r>
                      <a:br>
                        <a:rPr lang="ru-RU" sz="900" u="sng">
                          <a:effectLst/>
                          <a:hlinkClick r:id="rId4"/>
                        </a:rPr>
                      </a:br>
                      <a:r>
                        <a:rPr lang="ru-RU" sz="900" u="sng">
                          <a:effectLst/>
                          <a:hlinkClick r:id="rId4"/>
                        </a:rPr>
                        <a:t>office.krasnodar@piretta.ru</a:t>
                      </a: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9" marR="30789" marT="6598" marB="0"/>
                </a:tc>
                <a:extLst>
                  <a:ext uri="{0D108BD9-81ED-4DB2-BD59-A6C34878D82A}">
                    <a16:rowId xmlns:a16="http://schemas.microsoft.com/office/drawing/2014/main" val="2713623099"/>
                  </a:ext>
                </a:extLst>
              </a:tr>
              <a:tr h="999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Татарстан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9" marR="30789" marT="659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Казань,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sng">
                          <a:effectLst/>
                          <a:hlinkClick r:id="rId14"/>
                        </a:rPr>
                        <a:t>tat@algorithm.</a:t>
                      </a:r>
                      <a:r>
                        <a:rPr lang="en-US" sz="900" u="sng">
                          <a:effectLst/>
                          <a:hlinkClick r:id="rId14"/>
                        </a:rPr>
                        <a:t>tula</a:t>
                      </a:r>
                      <a:r>
                        <a:rPr lang="ru-RU" sz="900" u="sng">
                          <a:effectLst/>
                          <a:hlinkClick r:id="rId14"/>
                        </a:rPr>
                        <a:t>.</a:t>
                      </a:r>
                      <a:r>
                        <a:rPr lang="en-US" sz="900" u="sng">
                          <a:effectLst/>
                          <a:hlinkClick r:id="rId14"/>
                        </a:rPr>
                        <a:t>su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89178601719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Набережные Челны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  <a:hlinkClick r:id="rId15"/>
                        </a:rPr>
                        <a:t>nch</a:t>
                      </a:r>
                      <a:r>
                        <a:rPr lang="ru-RU" sz="900" u="sng">
                          <a:effectLst/>
                          <a:hlinkClick r:id="rId15"/>
                        </a:rPr>
                        <a:t>@</a:t>
                      </a:r>
                      <a:r>
                        <a:rPr lang="en-US" sz="900" u="sng">
                          <a:effectLst/>
                          <a:hlinkClick r:id="rId15"/>
                        </a:rPr>
                        <a:t>algorithm</a:t>
                      </a:r>
                      <a:r>
                        <a:rPr lang="ru-RU" sz="900" u="sng">
                          <a:effectLst/>
                          <a:hlinkClick r:id="rId15"/>
                        </a:rPr>
                        <a:t>.</a:t>
                      </a:r>
                      <a:r>
                        <a:rPr lang="en-US" sz="900" u="sng">
                          <a:effectLst/>
                          <a:hlinkClick r:id="rId15"/>
                        </a:rPr>
                        <a:t>tula</a:t>
                      </a:r>
                      <a:r>
                        <a:rPr lang="ru-RU" sz="900" u="sng">
                          <a:effectLst/>
                          <a:hlinkClick r:id="rId15"/>
                        </a:rPr>
                        <a:t>.</a:t>
                      </a:r>
                      <a:r>
                        <a:rPr lang="en-US" sz="900" u="sng">
                          <a:effectLst/>
                          <a:hlinkClick r:id="rId15"/>
                        </a:rPr>
                        <a:t>su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89916388513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9" marR="30789" marT="6598" marB="0"/>
                </a:tc>
                <a:extLst>
                  <a:ext uri="{0D108BD9-81ED-4DB2-BD59-A6C34878D82A}">
                    <a16:rowId xmlns:a16="http://schemas.microsoft.com/office/drawing/2014/main" val="2338430987"/>
                  </a:ext>
                </a:extLst>
              </a:tr>
              <a:tr h="3793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Тверская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9" marR="30789" marT="659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  <a:hlinkClick r:id="rId16"/>
                        </a:rPr>
                        <a:t>medeko.tver@mail.ru</a:t>
                      </a:r>
                      <a:r>
                        <a:rPr lang="ru-RU" sz="900" u="sng">
                          <a:effectLst/>
                        </a:rPr>
                        <a:t> 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  (921) 315-67-43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9" marR="30789" marT="6598" marB="0"/>
                </a:tc>
                <a:extLst>
                  <a:ext uri="{0D108BD9-81ED-4DB2-BD59-A6C34878D82A}">
                    <a16:rowId xmlns:a16="http://schemas.microsoft.com/office/drawing/2014/main" val="2218784765"/>
                  </a:ext>
                </a:extLst>
              </a:tr>
              <a:tr h="503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Тульская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9" marR="30789" marT="659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u="sng">
                          <a:effectLst/>
                          <a:hlinkClick r:id="rId7"/>
                        </a:rPr>
                        <a:t>tula</a:t>
                      </a:r>
                      <a:r>
                        <a:rPr lang="ru-RU" sz="900" u="sng">
                          <a:effectLst/>
                          <a:hlinkClick r:id="rId7"/>
                        </a:rPr>
                        <a:t>@</a:t>
                      </a:r>
                      <a:r>
                        <a:rPr lang="en-US" sz="900" u="sng">
                          <a:effectLst/>
                          <a:hlinkClick r:id="rId7"/>
                        </a:rPr>
                        <a:t>algorithm</a:t>
                      </a:r>
                      <a:r>
                        <a:rPr lang="ru-RU" sz="900" u="sng">
                          <a:effectLst/>
                          <a:hlinkClick r:id="rId7"/>
                        </a:rPr>
                        <a:t>.</a:t>
                      </a:r>
                      <a:r>
                        <a:rPr lang="en-US" sz="900" u="sng">
                          <a:effectLst/>
                          <a:hlinkClick r:id="rId7"/>
                        </a:rPr>
                        <a:t>tula</a:t>
                      </a:r>
                      <a:r>
                        <a:rPr lang="ru-RU" sz="900" u="sng">
                          <a:effectLst/>
                          <a:hlinkClick r:id="rId7"/>
                        </a:rPr>
                        <a:t>.</a:t>
                      </a:r>
                      <a:r>
                        <a:rPr lang="en-US" sz="900" u="sng">
                          <a:effectLst/>
                          <a:hlinkClick r:id="rId7"/>
                        </a:rPr>
                        <a:t>su</a:t>
                      </a:r>
                      <a:r>
                        <a:rPr lang="ru-RU" sz="90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+7 910 702 14 90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89190818306 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9" marR="30789" marT="6598" marB="0"/>
                </a:tc>
                <a:extLst>
                  <a:ext uri="{0D108BD9-81ED-4DB2-BD59-A6C34878D82A}">
                    <a16:rowId xmlns:a16="http://schemas.microsoft.com/office/drawing/2014/main" val="270207114"/>
                  </a:ext>
                </a:extLst>
              </a:tr>
              <a:tr h="255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Ульяновская область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9" marR="30789" marT="659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sng">
                          <a:effectLst/>
                          <a:hlinkClick r:id="rId13"/>
                        </a:rPr>
                        <a:t>info@usmw.ru</a:t>
                      </a: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9" marR="30789" marT="6598" marB="0"/>
                </a:tc>
                <a:extLst>
                  <a:ext uri="{0D108BD9-81ED-4DB2-BD59-A6C34878D82A}">
                    <a16:rowId xmlns:a16="http://schemas.microsoft.com/office/drawing/2014/main" val="2792574570"/>
                  </a:ext>
                </a:extLst>
              </a:tr>
              <a:tr h="3793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Чувашия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9" marR="30789" marT="659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+7 (917) 860-17-19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sng">
                          <a:effectLst/>
                          <a:hlinkClick r:id="rId14"/>
                        </a:rPr>
                        <a:t>tat@algorithm.</a:t>
                      </a:r>
                      <a:r>
                        <a:rPr lang="en-US" sz="900" u="sng">
                          <a:effectLst/>
                          <a:hlinkClick r:id="rId14"/>
                        </a:rPr>
                        <a:t>tula</a:t>
                      </a:r>
                      <a:r>
                        <a:rPr lang="ru-RU" sz="900" u="sng">
                          <a:effectLst/>
                          <a:hlinkClick r:id="rId14"/>
                        </a:rPr>
                        <a:t>.</a:t>
                      </a:r>
                      <a:r>
                        <a:rPr lang="en-US" sz="900" u="sng">
                          <a:effectLst/>
                          <a:hlinkClick r:id="rId14"/>
                        </a:rPr>
                        <a:t>su</a:t>
                      </a: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9" marR="30789" marT="6598" marB="0"/>
                </a:tc>
                <a:extLst>
                  <a:ext uri="{0D108BD9-81ED-4DB2-BD59-A6C34878D82A}">
                    <a16:rowId xmlns:a16="http://schemas.microsoft.com/office/drawing/2014/main" val="1121022780"/>
                  </a:ext>
                </a:extLst>
              </a:tr>
              <a:tr h="7521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Ярославская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9" marR="30789" marT="659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u="sng" dirty="0" err="1">
                          <a:effectLst/>
                          <a:hlinkClick r:id="rId7"/>
                        </a:rPr>
                        <a:t>tula</a:t>
                      </a:r>
                      <a:r>
                        <a:rPr lang="ru-RU" sz="900" u="sng" dirty="0">
                          <a:effectLst/>
                          <a:hlinkClick r:id="rId7"/>
                        </a:rPr>
                        <a:t>@</a:t>
                      </a:r>
                      <a:r>
                        <a:rPr lang="en-US" sz="900" u="sng" dirty="0">
                          <a:effectLst/>
                          <a:hlinkClick r:id="rId7"/>
                        </a:rPr>
                        <a:t>algorithm</a:t>
                      </a:r>
                      <a:r>
                        <a:rPr lang="ru-RU" sz="900" u="sng" dirty="0">
                          <a:effectLst/>
                          <a:hlinkClick r:id="rId7"/>
                        </a:rPr>
                        <a:t>.</a:t>
                      </a:r>
                      <a:r>
                        <a:rPr lang="en-US" sz="900" u="sng" dirty="0" err="1">
                          <a:effectLst/>
                          <a:hlinkClick r:id="rId7"/>
                        </a:rPr>
                        <a:t>tula</a:t>
                      </a:r>
                      <a:r>
                        <a:rPr lang="ru-RU" sz="900" u="sng" dirty="0">
                          <a:effectLst/>
                          <a:hlinkClick r:id="rId7"/>
                        </a:rPr>
                        <a:t>.</a:t>
                      </a:r>
                      <a:r>
                        <a:rPr lang="en-US" sz="900" u="sng" dirty="0" err="1">
                          <a:effectLst/>
                          <a:hlinkClick r:id="rId7"/>
                        </a:rPr>
                        <a:t>su</a:t>
                      </a:r>
                      <a:r>
                        <a:rPr lang="ru-RU" sz="9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 err="1">
                          <a:effectLst/>
                          <a:hlinkClick r:id="rId8"/>
                        </a:rPr>
                        <a:t>office@algorithm</a:t>
                      </a:r>
                      <a:r>
                        <a:rPr lang="ru-RU" sz="900" u="sng" dirty="0">
                          <a:effectLst/>
                          <a:hlinkClick r:id="rId8"/>
                        </a:rPr>
                        <a:t>.</a:t>
                      </a:r>
                      <a:r>
                        <a:rPr lang="en-US" sz="900" u="sng" dirty="0" err="1">
                          <a:effectLst/>
                          <a:hlinkClick r:id="rId8"/>
                        </a:rPr>
                        <a:t>tula</a:t>
                      </a:r>
                      <a:r>
                        <a:rPr lang="ru-RU" sz="900" u="sng" dirty="0">
                          <a:effectLst/>
                          <a:hlinkClick r:id="rId8"/>
                        </a:rPr>
                        <a:t>.</a:t>
                      </a:r>
                      <a:r>
                        <a:rPr lang="en-US" sz="900" u="sng" dirty="0" err="1">
                          <a:effectLst/>
                          <a:hlinkClick r:id="rId8"/>
                        </a:rPr>
                        <a:t>su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89190818306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89916988443 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89" marR="30789" marT="6598" marB="0"/>
                </a:tc>
                <a:extLst>
                  <a:ext uri="{0D108BD9-81ED-4DB2-BD59-A6C34878D82A}">
                    <a16:rowId xmlns:a16="http://schemas.microsoft.com/office/drawing/2014/main" val="3707592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56512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ГЭЭ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428" y="1097281"/>
            <a:ext cx="3969572" cy="33671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984325"/>
            <a:ext cx="4114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2200 кодов ФККО, медицинские, биологические отходы</a:t>
            </a:r>
          </a:p>
          <a:p>
            <a:r>
              <a:rPr lang="ru-RU" dirty="0"/>
              <a:t>Объем загрузки, кг: </a:t>
            </a:r>
          </a:p>
          <a:p>
            <a:r>
              <a:rPr lang="ru-RU" dirty="0"/>
              <a:t>ПИРЕТТА-500/1: Медицинские отходы смешанной морфологии – 90, Биологические отходы – 70, Отходы производства и потребления – 300.</a:t>
            </a:r>
          </a:p>
          <a:p>
            <a:r>
              <a:rPr lang="ru-RU" dirty="0"/>
              <a:t>ПИРЕТТА-500/2: Медицинские отходы смешанной морфологии – 170,  Биологические отходы – 140, Отходы производства и потребления – 500.</a:t>
            </a:r>
          </a:p>
          <a:p>
            <a:r>
              <a:rPr lang="ru-RU" dirty="0"/>
              <a:t>ПИРЕТТА-500/3: Медицинские отходы смешанной морфологии – 250, Биологические отходы – 210,  Отходы производства и потребления – 700.</a:t>
            </a:r>
          </a:p>
          <a:p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2428" y="4615031"/>
            <a:ext cx="385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Средняя производительность, кг в час:  </a:t>
            </a:r>
          </a:p>
          <a:p>
            <a:r>
              <a:rPr lang="ru-RU" dirty="0"/>
              <a:t>ПИРЕТТА-500/1 – 90, ПИРЕТТА-500/2 – 170, ПИРЕТТА-500/3 – 250.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267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82280"/>
            <a:ext cx="8229600" cy="52438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dirty="0"/>
          </a:p>
          <a:p>
            <a:pPr marL="0" indent="0" algn="ctr">
              <a:buNone/>
            </a:pPr>
            <a:r>
              <a:rPr lang="ru-RU" sz="5400" dirty="0"/>
              <a:t>Преимущества и технические характеристики НО ПИРЕТТА 500</a:t>
            </a:r>
          </a:p>
        </p:txBody>
      </p:sp>
    </p:spTree>
    <p:extLst>
      <p:ext uri="{BB962C8B-B14F-4D97-AF65-F5344CB8AC3E}">
        <p14:creationId xmlns:p14="http://schemas.microsoft.com/office/powerpoint/2010/main" val="3099494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ПРЕИМУЩЕСТВА ПИРЕТТА 500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638" y="618565"/>
            <a:ext cx="8422140" cy="5375835"/>
          </a:xfrm>
        </p:spPr>
        <p:txBody>
          <a:bodyPr>
            <a:normAutofit fontScale="55000" lnSpcReduction="20000"/>
          </a:bodyPr>
          <a:lstStyle/>
          <a:p>
            <a:pPr lvl="0">
              <a:spcAft>
                <a:spcPts val="600"/>
              </a:spcAft>
            </a:pPr>
            <a:r>
              <a:rPr lang="ru-RU" b="1" dirty="0"/>
              <a:t>Автоматизация управления</a:t>
            </a:r>
            <a:r>
              <a:rPr lang="ru-RU" dirty="0"/>
              <a:t>, фиксация всех основных характеристик работы </a:t>
            </a:r>
          </a:p>
          <a:p>
            <a:pPr lvl="0">
              <a:spcAft>
                <a:spcPts val="600"/>
              </a:spcAft>
            </a:pPr>
            <a:r>
              <a:rPr lang="ru-RU" dirty="0"/>
              <a:t>К</a:t>
            </a:r>
            <a:r>
              <a:rPr lang="ru-RU" b="1" dirty="0"/>
              <a:t>руглосуточная эксплуатация </a:t>
            </a:r>
            <a:r>
              <a:rPr lang="ru-RU" dirty="0"/>
              <a:t>без остановки технологического процесса </a:t>
            </a:r>
          </a:p>
          <a:p>
            <a:pPr lvl="0">
              <a:spcAft>
                <a:spcPts val="600"/>
              </a:spcAft>
            </a:pPr>
            <a:r>
              <a:rPr lang="ru-RU" dirty="0"/>
              <a:t>Возможности выгрузки зольного остатка  при работающей установке. Нет проблемы с извлечением расплавленного стекла и металла, содержащихся в медицинских отходах.</a:t>
            </a:r>
          </a:p>
          <a:p>
            <a:pPr lvl="0">
              <a:spcAft>
                <a:spcPts val="600"/>
              </a:spcAft>
            </a:pPr>
            <a:r>
              <a:rPr lang="ru-RU" dirty="0"/>
              <a:t>Дозагрузка НО новыми порциями отходов при работающей установке  без перерывов в процессе утилизации</a:t>
            </a:r>
          </a:p>
          <a:p>
            <a:pPr lvl="0">
              <a:spcAft>
                <a:spcPts val="600"/>
              </a:spcAft>
            </a:pPr>
            <a:r>
              <a:rPr lang="ru-RU" dirty="0"/>
              <a:t>Укомплектована системой доочистки газов.</a:t>
            </a:r>
          </a:p>
          <a:p>
            <a:pPr lvl="0">
              <a:spcAft>
                <a:spcPts val="600"/>
              </a:spcAft>
            </a:pPr>
            <a:r>
              <a:rPr lang="ru-RU" b="1" dirty="0"/>
              <a:t>Уникальность установки – заключается в отсутствии использования топлива для всех типов медицинских и большинства прочих отходов</a:t>
            </a:r>
            <a:endParaRPr lang="ru-RU" dirty="0"/>
          </a:p>
          <a:p>
            <a:pPr lvl="0">
              <a:spcAft>
                <a:spcPts val="600"/>
              </a:spcAft>
            </a:pPr>
            <a:r>
              <a:rPr lang="ru-RU" b="1" dirty="0"/>
              <a:t>Некапризна в работе </a:t>
            </a:r>
            <a:r>
              <a:rPr lang="ru-RU" dirty="0"/>
              <a:t>– перерабатывает легко иглы, стекло, биологию, пластик - «все подряд».</a:t>
            </a:r>
          </a:p>
          <a:p>
            <a:pPr>
              <a:spcAft>
                <a:spcPts val="600"/>
              </a:spcAft>
            </a:pPr>
            <a:r>
              <a:rPr lang="ru-RU" dirty="0"/>
              <a:t>Производительность: не менее 120 кг/ч По  твердым медицинским отходам.</a:t>
            </a:r>
          </a:p>
          <a:p>
            <a:pPr lvl="0">
              <a:spcAft>
                <a:spcPts val="600"/>
              </a:spcAft>
            </a:pPr>
            <a:r>
              <a:rPr lang="ru-RU" dirty="0"/>
              <a:t>Работает 20+ установок в режиме 24*7. Круглогодичная эксплуатация</a:t>
            </a:r>
          </a:p>
          <a:p>
            <a:r>
              <a:rPr lang="ru-RU" dirty="0"/>
              <a:t>Опыт эксплуатации более 10 лет</a:t>
            </a:r>
          </a:p>
          <a:p>
            <a:r>
              <a:rPr lang="ru-RU" dirty="0"/>
              <a:t>Установки модифицированы под данные ГЭЭ с внесением требуемых изменений в нормативные документы</a:t>
            </a:r>
            <a:endParaRPr lang="en-US" dirty="0"/>
          </a:p>
          <a:p>
            <a:r>
              <a:rPr lang="ru-RU" dirty="0"/>
              <a:t>Сброс вод «водяной очистки» отсутствует </a:t>
            </a:r>
          </a:p>
          <a:p>
            <a:pPr lvl="0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091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ТЕХНИЧЕСКИЕ ХАРАКТЕРИСТИКИ «Мобильной установка для обезвреживания и утилизации отходов «НО ПИРЕТТА-500»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82279"/>
            <a:ext cx="8229600" cy="513124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5800" dirty="0"/>
              <a:t>Комплектация </a:t>
            </a:r>
          </a:p>
          <a:p>
            <a:pPr lvl="0"/>
            <a:r>
              <a:rPr lang="ru-RU" sz="3800" dirty="0" err="1"/>
              <a:t>Инсинератор</a:t>
            </a:r>
            <a:r>
              <a:rPr lang="ru-RU" sz="3800" dirty="0"/>
              <a:t> огневой , 1500х2500х3000 мм, футерованный шамотным кирпичом</a:t>
            </a:r>
          </a:p>
          <a:p>
            <a:pPr lvl="0"/>
            <a:r>
              <a:rPr lang="ru-RU" sz="3800" dirty="0"/>
              <a:t>Система очистки дымовых  газов – </a:t>
            </a:r>
            <a:r>
              <a:rPr lang="ru-RU" sz="3800" dirty="0" err="1"/>
              <a:t>Осадитель</a:t>
            </a:r>
            <a:r>
              <a:rPr lang="ru-RU" sz="3800" dirty="0"/>
              <a:t> центробежный ОЦ-1</a:t>
            </a:r>
          </a:p>
          <a:p>
            <a:pPr lvl="0"/>
            <a:r>
              <a:rPr lang="ru-RU" sz="3800" dirty="0"/>
              <a:t>Линия подачи дутьевого воздуха на основе Вентилятора ВД-3,5, 5,5 квт, 3600 м³/час, 2800 Па</a:t>
            </a:r>
          </a:p>
          <a:p>
            <a:pPr lvl="0"/>
            <a:r>
              <a:rPr lang="ru-RU" sz="3800" dirty="0"/>
              <a:t>Линия подачи воздуха торцевого сопла  на основе Вентилятора ВТС, 2,2 Квт, 2800 м³/час; 2400 Па</a:t>
            </a:r>
          </a:p>
          <a:p>
            <a:pPr lvl="0"/>
            <a:r>
              <a:rPr lang="ru-RU" sz="3800" dirty="0"/>
              <a:t>Блок подачи воздуха охлаждения на основе Вентилятора воздуха охлаждения, ВО, 2,2 квт, 2800 м³/час, 2400 Па </a:t>
            </a:r>
          </a:p>
          <a:p>
            <a:pPr lvl="0"/>
            <a:r>
              <a:rPr lang="ru-RU" sz="3800" dirty="0"/>
              <a:t>Боров Нейтрализатора, проход 400х700 мм Длина 2500</a:t>
            </a:r>
          </a:p>
          <a:p>
            <a:pPr lvl="0"/>
            <a:r>
              <a:rPr lang="ru-RU" sz="3800" dirty="0"/>
              <a:t>Каталитический шкаф (КШ), 2000х2500х3000 мм</a:t>
            </a:r>
          </a:p>
          <a:p>
            <a:pPr lvl="0"/>
            <a:r>
              <a:rPr lang="ru-RU" sz="3800" dirty="0"/>
              <a:t>Блок отвода и очистки дымовых газов на основе Дымососа, ВДН-9, 18,5 квт, 15 000 м³/час (макс), 3000 Па </a:t>
            </a:r>
          </a:p>
          <a:p>
            <a:pPr lvl="0"/>
            <a:r>
              <a:rPr lang="ru-RU" sz="3800" dirty="0"/>
              <a:t>Блок  очистки стока , подачи реагента, откачки шлама, содержащий емкости , реагенты блоки, фильтры очистки , система управления</a:t>
            </a:r>
          </a:p>
          <a:p>
            <a:pPr lvl="0"/>
            <a:r>
              <a:rPr lang="ru-RU" sz="3800" dirty="0"/>
              <a:t>Блок управления и контроля. Блок записи рабочих данных (скорости, давления …)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4905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ТЕХНИЧЕСКИЕ ХАРАКТЕРИСТИКИ «Мобильной установка для обезвреживания и утилизации отходов «НО ПИРЕТТА-500»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87658"/>
            <a:ext cx="8229600" cy="5034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700" dirty="0"/>
              <a:t>Требования к подводимым энерго и водо  ресурсам (газ, электропитание, вода и т.п.).</a:t>
            </a:r>
          </a:p>
          <a:p>
            <a:r>
              <a:rPr lang="ru-RU" sz="1700" dirty="0"/>
              <a:t>Электричество до 700 кв. в сутки</a:t>
            </a:r>
          </a:p>
          <a:p>
            <a:r>
              <a:rPr lang="ru-RU" sz="1700" dirty="0"/>
              <a:t>Вода до 8 кубов в сутки</a:t>
            </a:r>
          </a:p>
          <a:p>
            <a:r>
              <a:rPr lang="ru-RU" sz="1700" dirty="0" err="1"/>
              <a:t>Бетонитрованная</a:t>
            </a:r>
            <a:r>
              <a:rPr lang="ru-RU" sz="1700" dirty="0"/>
              <a:t> </a:t>
            </a:r>
            <a:r>
              <a:rPr lang="ru-RU" sz="1700" dirty="0" err="1"/>
              <a:t>площака</a:t>
            </a:r>
            <a:r>
              <a:rPr lang="ru-RU" sz="1700" dirty="0"/>
              <a:t> 12*10 м </a:t>
            </a:r>
          </a:p>
          <a:p>
            <a:pPr marL="0" indent="0">
              <a:buNone/>
            </a:pPr>
            <a:r>
              <a:rPr lang="ru-RU" sz="1700" dirty="0"/>
              <a:t>Отходы сжигания шлаки и зола  7-10 % от исходного веса в зависимости от влажности. Коды ФККО</a:t>
            </a:r>
          </a:p>
          <a:p>
            <a:pPr lvl="0"/>
            <a:r>
              <a:rPr lang="ru-RU" sz="1700" dirty="0"/>
              <a:t>зола от сжигания медицинских отходов, содержащая преимущественно оксиды кремния и кальция – 74784111494;</a:t>
            </a:r>
          </a:p>
          <a:p>
            <a:pPr lvl="0"/>
            <a:r>
              <a:rPr lang="ru-RU" sz="1700" dirty="0"/>
              <a:t>отходы мокрой газоочистки при сжигании нефтесодержащих, биологических, горючих медицинских отходов – 74799213394;</a:t>
            </a:r>
          </a:p>
          <a:p>
            <a:pPr lvl="0"/>
            <a:r>
              <a:rPr lang="ru-RU" sz="1700" dirty="0"/>
              <a:t>отходы сухой газоочистки при сжигании нефтесодержащих, биологических, горючих медицинских отходов – 74799212404. </a:t>
            </a:r>
          </a:p>
          <a:p>
            <a:pPr marL="0" indent="0">
              <a:buNone/>
            </a:pPr>
            <a:endParaRPr lang="ru-RU" sz="1700" dirty="0"/>
          </a:p>
          <a:p>
            <a:pPr marL="0" indent="0">
              <a:buNone/>
            </a:pPr>
            <a:r>
              <a:rPr lang="ru-RU" sz="1700" dirty="0"/>
              <a:t>Степень очистки дымовых газов --- 83%, что в сочетании с сжиганием более 99% горючих компонентов, «дает» практически чистые выбросы</a:t>
            </a:r>
          </a:p>
          <a:p>
            <a:pPr marL="0" indent="0">
              <a:buNone/>
            </a:pPr>
            <a:r>
              <a:rPr lang="ru-RU" sz="1700" dirty="0"/>
              <a:t>.</a:t>
            </a:r>
          </a:p>
          <a:p>
            <a:pPr marL="0" indent="0">
              <a:buNone/>
            </a:pP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112853470"/>
      </p:ext>
    </p:extLst>
  </p:cSld>
  <p:clrMapOvr>
    <a:masterClrMapping/>
  </p:clrMapOvr>
</p:sld>
</file>

<file path=ppt/theme/theme1.xml><?xml version="1.0" encoding="utf-8"?>
<a:theme xmlns:a="http://schemas.openxmlformats.org/drawingml/2006/main" name="Piretta Them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retta Theme" id="{C159327F-9A7A-42D0-AFB3-1DC13C3CE8F0}" vid="{0CB27939-2966-4718-B803-880908AE636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2399</TotalTime>
  <Words>4322</Words>
  <Application>Microsoft Office PowerPoint</Application>
  <PresentationFormat>Экран (4:3)</PresentationFormat>
  <Paragraphs>382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Arial</vt:lpstr>
      <vt:lpstr>Calibri</vt:lpstr>
      <vt:lpstr>Piretta Theme</vt:lpstr>
      <vt:lpstr>УТИЛИЗАЦИОННОЕ ОБОРУДОВАНИЕ НО ПИРЕТТА 500 И типовой проект завода по утилизации и\или обезвреживанию Медицинских, биологических и прочих отходов</vt:lpstr>
      <vt:lpstr>Содержание</vt:lpstr>
      <vt:lpstr>Презентация PowerPoint</vt:lpstr>
      <vt:lpstr>«Мобильная установка для обезвреживания и утилизации отходов «НО ПИРЕТТА-500»,</vt:lpstr>
      <vt:lpstr>ГЭЭ</vt:lpstr>
      <vt:lpstr>Презентация PowerPoint</vt:lpstr>
      <vt:lpstr>ПРЕИМУЩЕСТВА ПИРЕТТА 500</vt:lpstr>
      <vt:lpstr>ТЕХНИЧЕСКИЕ ХАРАКТЕРИСТИКИ «Мобильной установка для обезвреживания и утилизации отходов «НО ПИРЕТТА-500»</vt:lpstr>
      <vt:lpstr>ТЕХНИЧЕСКИЕ ХАРАКТЕРИСТИКИ «Мобильной установка для обезвреживания и утилизации отходов «НО ПИРЕТТА-500»</vt:lpstr>
      <vt:lpstr>ТЕХНИЧЕСКИЕ ХАРАКТЕРИСТИКИ «Мобильной установка для обезвреживания и утилизации отходов «НО ПИРЕТТА-500»</vt:lpstr>
      <vt:lpstr>ТЕХНИЧЕСКИЕ ХАРАКТЕРИСТИКИ «Мобильной установка для обезвреживания и утилизации отходов «НО ПИРЕТТА-500»</vt:lpstr>
      <vt:lpstr>Презентация PowerPoint</vt:lpstr>
      <vt:lpstr>Презентация PowerPoint</vt:lpstr>
      <vt:lpstr>Презентация PowerPoint</vt:lpstr>
      <vt:lpstr>ТЕХНИЧЕСКИЕ ХАРАКТЕРИСТИКИ «Мобильной установка для обезвреживания и утилизации отходов «НО ПИРЕТТА-500»</vt:lpstr>
      <vt:lpstr>ТЕХНИЧЕСКИЕ ХАРАКТЕРИСТИКИ «Мобильной установка для обезвреживания и утилизации отходов «НО ПИРЕТТА-500»</vt:lpstr>
      <vt:lpstr>ТЕХНИЧЕСКИЕ ХАРАКТЕРИСТИКИ «Мобильной установка для обезвреживания и утилизации отходов «НО ПИРЕТТА-500»</vt:lpstr>
      <vt:lpstr>Презентация PowerPoint</vt:lpstr>
      <vt:lpstr>ЭКОНОМИЧЕСКИЕ ХАРАКТЕРИСТИКИ «Мобильной установка для обезвреживания и утилизации отходов «НО ПИРЕТТА-500»</vt:lpstr>
      <vt:lpstr>Презентация PowerPoint</vt:lpstr>
      <vt:lpstr>Новые Научно-Технические решения «Мобильной установка для обезвреживания и утилизации отходов «НО ПИРЕТТА-500»</vt:lpstr>
      <vt:lpstr>Новые Научно-Технические решения «Мобильной установка для обезвреживания и утилизации отходов «НО ПИРЕТТА-500»</vt:lpstr>
      <vt:lpstr>Новые Научно-Технические решения «Мобильной установка для обезвреживания и утилизации отходов «НО ПИРЕТТА-500»</vt:lpstr>
      <vt:lpstr>Соответствие современным требованиям</vt:lpstr>
      <vt:lpstr>Презентация PowerPoint</vt:lpstr>
      <vt:lpstr>Примеры изготовления  НО ПИРЕТТА-500 </vt:lpstr>
      <vt:lpstr>Примеры изготовления  НО ПИРЕТТА-500 </vt:lpstr>
      <vt:lpstr>Примеры изготовления  НО ПИРЕТТА-500 </vt:lpstr>
      <vt:lpstr> </vt:lpstr>
      <vt:lpstr>Презентация PowerPoint</vt:lpstr>
      <vt:lpstr>ЛАБОРАТОРНЫЕ ДАННЫЕ – ПОКАЗАТЕЛИ ПО ВЫБРОСАМ  ЗАГРЯЗНЯЮЩИХ ВЕЩЕСТВ «НА ТРУБЕ»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 региональных компаний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Piretta</dc:creator>
  <cp:lastModifiedBy>Вера Перминова</cp:lastModifiedBy>
  <cp:revision>169</cp:revision>
  <cp:lastPrinted>2026-01-17T11:48:01Z</cp:lastPrinted>
  <dcterms:created xsi:type="dcterms:W3CDTF">2018-01-07T09:45:54Z</dcterms:created>
  <dcterms:modified xsi:type="dcterms:W3CDTF">2026-03-16T11:33:18Z</dcterms:modified>
</cp:coreProperties>
</file>