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7" r:id="rId4"/>
    <p:sldId id="281" r:id="rId5"/>
    <p:sldId id="284" r:id="rId6"/>
    <p:sldId id="285" r:id="rId7"/>
    <p:sldId id="286" r:id="rId8"/>
    <p:sldId id="282" r:id="rId9"/>
    <p:sldId id="291" r:id="rId10"/>
    <p:sldId id="290" r:id="rId11"/>
    <p:sldId id="287" r:id="rId12"/>
    <p:sldId id="280" r:id="rId13"/>
    <p:sldId id="288" r:id="rId14"/>
    <p:sldId id="259" r:id="rId15"/>
    <p:sldId id="274" r:id="rId16"/>
    <p:sldId id="310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7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вадрат"/>
          <p:cNvSpPr/>
          <p:nvPr/>
        </p:nvSpPr>
        <p:spPr>
          <a:xfrm>
            <a:off x="8810540" y="253007"/>
            <a:ext cx="260807" cy="266066"/>
          </a:xfrm>
          <a:prstGeom prst="rect">
            <a:avLst/>
          </a:prstGeom>
          <a:solidFill>
            <a:srgbClr val="D03737"/>
          </a:solidFill>
          <a:ln w="3175">
            <a:solidFill>
              <a:srgbClr val="FF2600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Мы просто честно и хорошо работаем."/>
          <p:cNvSpPr txBox="1"/>
          <p:nvPr/>
        </p:nvSpPr>
        <p:spPr>
          <a:xfrm>
            <a:off x="2011527" y="3491229"/>
            <a:ext cx="512094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  <p:pic>
        <p:nvPicPr>
          <p:cNvPr id="16" name="C:\Users\l.maslennikova\Desktop\паттерн пиретта-01.png" descr="C:\Users\l.maslennikova\Desktop\паттерн пиретта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888" y="-674292"/>
            <a:ext cx="10691814" cy="75596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Название презентации"/>
          <p:cNvSpPr txBox="1">
            <a:spLocks noGrp="1"/>
          </p:cNvSpPr>
          <p:nvPr>
            <p:ph type="body" sz="quarter" idx="13"/>
          </p:nvPr>
        </p:nvSpPr>
        <p:spPr>
          <a:xfrm>
            <a:off x="683568" y="2174999"/>
            <a:ext cx="7772401" cy="14700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3800"/>
            </a:lvl1pPr>
          </a:lstStyle>
          <a:p>
            <a:r>
              <a:t>Название презентации</a:t>
            </a:r>
          </a:p>
        </p:txBody>
      </p:sp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99576" y="251420"/>
            <a:ext cx="282735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469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6" name="Текст заголовка"/>
          <p:cNvSpPr txBox="1">
            <a:spLocks noGrp="1"/>
          </p:cNvSpPr>
          <p:nvPr>
            <p:ph type="body" sz="quarter" idx="13"/>
          </p:nvPr>
        </p:nvSpPr>
        <p:spPr>
          <a:xfrm>
            <a:off x="1314153" y="652780"/>
            <a:ext cx="6744294" cy="109474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70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7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264744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8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1229944" y="17290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Изображение"/>
          <p:cNvSpPr>
            <a:spLocks noGrp="1"/>
          </p:cNvSpPr>
          <p:nvPr>
            <p:ph type="pic" sz="quarter" idx="16"/>
          </p:nvPr>
        </p:nvSpPr>
        <p:spPr>
          <a:xfrm>
            <a:off x="2195144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Изображение"/>
          <p:cNvSpPr>
            <a:spLocks noGrp="1"/>
          </p:cNvSpPr>
          <p:nvPr>
            <p:ph type="pic" sz="quarter" idx="17"/>
          </p:nvPr>
        </p:nvSpPr>
        <p:spPr>
          <a:xfrm>
            <a:off x="3122244" y="17290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Изображение"/>
          <p:cNvSpPr>
            <a:spLocks noGrp="1"/>
          </p:cNvSpPr>
          <p:nvPr>
            <p:ph type="pic" sz="quarter" idx="18"/>
          </p:nvPr>
        </p:nvSpPr>
        <p:spPr>
          <a:xfrm>
            <a:off x="4032031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Изображение"/>
          <p:cNvSpPr>
            <a:spLocks noGrp="1"/>
          </p:cNvSpPr>
          <p:nvPr>
            <p:ph type="pic" sz="quarter" idx="19"/>
          </p:nvPr>
        </p:nvSpPr>
        <p:spPr>
          <a:xfrm>
            <a:off x="4900243" y="1729046"/>
            <a:ext cx="1306703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Изображение"/>
          <p:cNvSpPr>
            <a:spLocks noGrp="1"/>
          </p:cNvSpPr>
          <p:nvPr>
            <p:ph type="pic" sz="quarter" idx="20"/>
          </p:nvPr>
        </p:nvSpPr>
        <p:spPr>
          <a:xfrm>
            <a:off x="5776543" y="3875346"/>
            <a:ext cx="1306703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6678244" y="1729046"/>
            <a:ext cx="1306703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Изображение"/>
          <p:cNvSpPr>
            <a:spLocks noGrp="1"/>
          </p:cNvSpPr>
          <p:nvPr>
            <p:ph type="pic" sz="quarter" idx="22"/>
          </p:nvPr>
        </p:nvSpPr>
        <p:spPr>
          <a:xfrm>
            <a:off x="7521057" y="3875346"/>
            <a:ext cx="1306702" cy="191475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469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160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га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Изображение"/>
          <p:cNvSpPr>
            <a:spLocks noGrp="1"/>
          </p:cNvSpPr>
          <p:nvPr>
            <p:ph type="pic" idx="13"/>
          </p:nvPr>
        </p:nvSpPr>
        <p:spPr>
          <a:xfrm>
            <a:off x="487791" y="708936"/>
            <a:ext cx="8159653" cy="4890533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" name="Текст заголовка"/>
          <p:cNvSpPr txBox="1">
            <a:spLocks noGrp="1"/>
          </p:cNvSpPr>
          <p:nvPr>
            <p:ph type="body" sz="quarter" idx="14"/>
          </p:nvPr>
        </p:nvSpPr>
        <p:spPr>
          <a:xfrm>
            <a:off x="63500" y="4640636"/>
            <a:ext cx="5363915" cy="10845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55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sz="quarter" idx="15"/>
          </p:nvPr>
        </p:nvSpPr>
        <p:spPr>
          <a:xfrm>
            <a:off x="5702300" y="4483100"/>
            <a:ext cx="4241800" cy="1767583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фото и подпись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body" sz="quarter" idx="13"/>
          </p:nvPr>
        </p:nvSpPr>
        <p:spPr>
          <a:xfrm>
            <a:off x="63500" y="4640636"/>
            <a:ext cx="5363915" cy="10845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55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" name="Линия"/>
          <p:cNvSpPr/>
          <p:nvPr/>
        </p:nvSpPr>
        <p:spPr>
          <a:xfrm flipV="1">
            <a:off x="5461000" y="4571999"/>
            <a:ext cx="0" cy="1221835"/>
          </a:xfrm>
          <a:prstGeom prst="line">
            <a:avLst/>
          </a:prstGeom>
          <a:ln w="12700">
            <a:solidFill>
              <a:srgbClr val="59595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5702300" y="4483100"/>
            <a:ext cx="4241800" cy="1767583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</p:txBody>
      </p:sp>
      <p:sp>
        <p:nvSpPr>
          <p:cNvPr id="40" name="Мы просто честно и хорошо работаем."/>
          <p:cNvSpPr txBox="1"/>
          <p:nvPr/>
        </p:nvSpPr>
        <p:spPr>
          <a:xfrm>
            <a:off x="-849504" y="4443729"/>
            <a:ext cx="487008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6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  <p:sp>
        <p:nvSpPr>
          <p:cNvPr id="41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-53131" y="579160"/>
            <a:ext cx="4857050" cy="341680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" name="Изображение"/>
          <p:cNvSpPr>
            <a:spLocks noGrp="1"/>
          </p:cNvSpPr>
          <p:nvPr>
            <p:ph type="pic" sz="half" idx="16"/>
          </p:nvPr>
        </p:nvSpPr>
        <p:spPr>
          <a:xfrm>
            <a:off x="4379169" y="579160"/>
            <a:ext cx="4857049" cy="341680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422003" y="717808"/>
            <a:ext cx="3403692" cy="4987532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" name="Текст заголовка"/>
          <p:cNvSpPr txBox="1">
            <a:spLocks noGrp="1"/>
          </p:cNvSpPr>
          <p:nvPr>
            <p:ph type="body" sz="quarter" idx="14"/>
          </p:nvPr>
        </p:nvSpPr>
        <p:spPr>
          <a:xfrm>
            <a:off x="177800" y="1371600"/>
            <a:ext cx="5676900" cy="2032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lnSpc>
                <a:spcPct val="90000"/>
              </a:lnSpc>
              <a:spcBef>
                <a:spcPts val="1600"/>
              </a:spcBef>
              <a:buSzTx/>
              <a:buFontTx/>
              <a:buNone/>
              <a:defRPr sz="53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half" idx="15"/>
          </p:nvPr>
        </p:nvSpPr>
        <p:spPr>
          <a:xfrm>
            <a:off x="914400" y="3098800"/>
            <a:ext cx="5676900" cy="40132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6858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914400" defTabSz="584200">
              <a:spcBef>
                <a:spcPts val="0"/>
              </a:spcBef>
              <a:buSzTx/>
              <a:buFontTx/>
              <a:buNone/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Линия"/>
          <p:cNvSpPr/>
          <p:nvPr/>
        </p:nvSpPr>
        <p:spPr>
          <a:xfrm>
            <a:off x="317500" y="1543050"/>
            <a:ext cx="4762500" cy="0"/>
          </a:xfrm>
          <a:prstGeom prst="line">
            <a:avLst/>
          </a:prstGeom>
          <a:ln w="12700">
            <a:solidFill>
              <a:srgbClr val="59595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8" name="Мы просто честно и хорошо работаем."/>
          <p:cNvSpPr txBox="1">
            <a:spLocks noGrp="1"/>
          </p:cNvSpPr>
          <p:nvPr>
            <p:ph type="body" sz="quarter" idx="16"/>
          </p:nvPr>
        </p:nvSpPr>
        <p:spPr>
          <a:xfrm>
            <a:off x="263706" y="861060"/>
            <a:ext cx="4870089" cy="4597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16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Текст заголовка"/>
          <p:cNvSpPr txBox="1"/>
          <p:nvPr/>
        </p:nvSpPr>
        <p:spPr>
          <a:xfrm>
            <a:off x="1314153" y="652780"/>
            <a:ext cx="6744294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E15064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093707" y="1651259"/>
            <a:ext cx="2758379" cy="4041936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8" name="Уровень текста 1…"/>
          <p:cNvSpPr txBox="1">
            <a:spLocks noGrp="1"/>
          </p:cNvSpPr>
          <p:nvPr>
            <p:ph type="body" idx="14"/>
          </p:nvPr>
        </p:nvSpPr>
        <p:spPr>
          <a:xfrm>
            <a:off x="350440" y="1000720"/>
            <a:ext cx="5275660" cy="485656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937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74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811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5748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968500" indent="-393700" defTabSz="5842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812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3"/>
          </p:nvPr>
        </p:nvSpPr>
        <p:spPr>
          <a:xfrm>
            <a:off x="393700" y="-487546"/>
            <a:ext cx="11988800" cy="721360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699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398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4097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796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3495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-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728932" y="750364"/>
            <a:ext cx="3389260" cy="4966383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4941405" y="777601"/>
            <a:ext cx="3580482" cy="2160770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Изображение"/>
          <p:cNvSpPr>
            <a:spLocks noGrp="1"/>
          </p:cNvSpPr>
          <p:nvPr>
            <p:ph type="pic" sz="quarter" idx="15"/>
          </p:nvPr>
        </p:nvSpPr>
        <p:spPr>
          <a:xfrm>
            <a:off x="4686522" y="2928352"/>
            <a:ext cx="4113919" cy="2894028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21566" y="1558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7" name="«Место ввода цитаты»."/>
          <p:cNvSpPr txBox="1">
            <a:spLocks noGrp="1"/>
          </p:cNvSpPr>
          <p:nvPr>
            <p:ph type="body" sz="quarter" idx="13"/>
          </p:nvPr>
        </p:nvSpPr>
        <p:spPr>
          <a:xfrm>
            <a:off x="-660400" y="2387600"/>
            <a:ext cx="10464800" cy="711200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138" name="–Иван Арсентьев"/>
          <p:cNvSpPr txBox="1">
            <a:spLocks noGrp="1"/>
          </p:cNvSpPr>
          <p:nvPr>
            <p:ph type="body" sz="quarter" idx="14"/>
          </p:nvPr>
        </p:nvSpPr>
        <p:spPr>
          <a:xfrm>
            <a:off x="762000" y="3759200"/>
            <a:ext cx="11938000" cy="609600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marL="0" indent="0" algn="ctr" defTabSz="584200">
              <a:spcBef>
                <a:spcPts val="1200"/>
              </a:spcBef>
              <a:buSzTx/>
              <a:buFontTx/>
              <a:buNone/>
              <a:defRPr sz="3000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–Иван Арсентьев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46966" y="168592"/>
            <a:ext cx="282734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7" name="Изображение"/>
          <p:cNvSpPr>
            <a:spLocks noGrp="1"/>
          </p:cNvSpPr>
          <p:nvPr>
            <p:ph type="pic" idx="13"/>
          </p:nvPr>
        </p:nvSpPr>
        <p:spPr>
          <a:xfrm>
            <a:off x="564015" y="797178"/>
            <a:ext cx="8073358" cy="4872157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Users\l.maslennikova\Desktop\пиретта вторая стр-01.png" descr="C:\Users\l.maslennikova\Desktop\пиретта вторая стр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40569" y="-27384"/>
            <a:ext cx="9691043" cy="68520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55892"/>
            <a:ext cx="28273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Линия"/>
          <p:cNvSpPr/>
          <p:nvPr/>
        </p:nvSpPr>
        <p:spPr>
          <a:xfrm flipV="1">
            <a:off x="5461000" y="4571999"/>
            <a:ext cx="0" cy="1221835"/>
          </a:xfrm>
          <a:prstGeom prst="line">
            <a:avLst/>
          </a:prstGeom>
          <a:ln w="12700">
            <a:solidFill>
              <a:srgbClr val="59595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" name="Мы просто честно и хорошо работаем."/>
          <p:cNvSpPr txBox="1"/>
          <p:nvPr/>
        </p:nvSpPr>
        <p:spPr>
          <a:xfrm>
            <a:off x="-849504" y="4443729"/>
            <a:ext cx="487008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600">
                <a:solidFill>
                  <a:srgbClr val="888888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t>Мы просто честно и хорошо работаем.</a:t>
            </a: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7.jpeg"/><Relationship Id="rId7" Type="http://schemas.openxmlformats.org/officeDocument/2006/relationships/image" Target="../media/image45.emf"/><Relationship Id="rId12" Type="http://schemas.openxmlformats.org/officeDocument/2006/relationships/image" Target="../media/image50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9.jpeg"/><Relationship Id="rId5" Type="http://schemas.openxmlformats.org/officeDocument/2006/relationships/image" Target="../media/image44.emf"/><Relationship Id="rId10" Type="http://schemas.openxmlformats.org/officeDocument/2006/relationships/image" Target="../media/image4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medeko.petrz@mail.ru" TargetMode="External"/><Relationship Id="rId3" Type="http://schemas.openxmlformats.org/officeDocument/2006/relationships/hyperlink" Target="mailto:medeko.vnovgorod@mail.ru" TargetMode="External"/><Relationship Id="rId7" Type="http://schemas.openxmlformats.org/officeDocument/2006/relationships/hyperlink" Target="mailto:medeko.smolensk@mail.ru" TargetMode="External"/><Relationship Id="rId2" Type="http://schemas.openxmlformats.org/officeDocument/2006/relationships/hyperlink" Target="mailto:medekoprom@mail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hyperlink" Target="mailto:svk@piretta.ru" TargetMode="External"/><Relationship Id="rId5" Type="http://schemas.openxmlformats.org/officeDocument/2006/relationships/hyperlink" Target="mailto:medeko.spb@mail.ru" TargetMode="External"/><Relationship Id="rId10" Type="http://schemas.openxmlformats.org/officeDocument/2006/relationships/hyperlink" Target="mailto:e.nebesnaya@piretta.ru" TargetMode="External"/><Relationship Id="rId4" Type="http://schemas.openxmlformats.org/officeDocument/2006/relationships/hyperlink" Target="mailto:medeko.tver@mail.ru" TargetMode="External"/><Relationship Id="rId9" Type="http://schemas.openxmlformats.org/officeDocument/2006/relationships/hyperlink" Target="mailto:a.ozerov@piretta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88873" y="251420"/>
            <a:ext cx="193438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grpSp>
        <p:nvGrpSpPr>
          <p:cNvPr id="211" name="Группа"/>
          <p:cNvGrpSpPr/>
          <p:nvPr/>
        </p:nvGrpSpPr>
        <p:grpSpPr>
          <a:xfrm>
            <a:off x="7126663" y="115448"/>
            <a:ext cx="1302255" cy="2427297"/>
            <a:chOff x="0" y="0"/>
            <a:chExt cx="1874242" cy="2669206"/>
          </a:xfrm>
        </p:grpSpPr>
        <p:pic>
          <p:nvPicPr>
            <p:cNvPr id="208" name="Picture 2" descr="Picture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664" y="2342653"/>
              <a:ext cx="1717466" cy="326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2" descr="Picture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6776" y="0"/>
              <a:ext cx="1717466" cy="2094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Группа компаний"/>
            <p:cNvSpPr txBox="1"/>
            <p:nvPr/>
          </p:nvSpPr>
          <p:spPr>
            <a:xfrm>
              <a:off x="0" y="2050232"/>
              <a:ext cx="132979" cy="406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endParaRPr dirty="0"/>
            </a:p>
          </p:txBody>
        </p:sp>
      </p:grpSp>
      <p:sp>
        <p:nvSpPr>
          <p:cNvPr id="9" name="Группа компаний ПИРЕТТА - федеральная структура. Семь центров (подразделений) обслуживания по стране. Планируется открытие дополнительно трех центров обслуживания.…"/>
          <p:cNvSpPr txBox="1">
            <a:spLocks/>
          </p:cNvSpPr>
          <p:nvPr/>
        </p:nvSpPr>
        <p:spPr>
          <a:xfrm>
            <a:off x="412984" y="284057"/>
            <a:ext cx="5704430" cy="192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40208" indent="0" defTabSz="537463" hangingPunct="1">
              <a:spcBef>
                <a:spcPts val="0"/>
              </a:spcBef>
              <a:buNone/>
              <a:defRPr sz="1748" i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ru-RU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Сеть компаний </a:t>
            </a:r>
            <a:r>
              <a:rPr lang="ru-RU" sz="1748" dirty="0" err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Пиретта</a:t>
            </a:r>
            <a:r>
              <a:rPr lang="ru-RU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ru-RU" sz="1748" dirty="0" err="1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специализируюется</a:t>
            </a:r>
            <a:r>
              <a:rPr lang="ru-RU" sz="1748" dirty="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rPr>
              <a:t> на сборе и обезвреживании  всего перечня медицинских отходов (классов А, Б ,В ,Г), вкл. Лекарственные средства не подлежащие использованию.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5183" y="2600496"/>
            <a:ext cx="658934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ПИРЕТТА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на</a:t>
            </a: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рынк</a:t>
            </a:r>
            <a:r>
              <a:rPr lang="ru-RU" sz="2800" b="1" dirty="0" smtClean="0"/>
              <a:t>е</a:t>
            </a: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kumimoji="0" lang="ru-RU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медотходов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  2022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505" y="122549"/>
            <a:ext cx="87763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ПАНДЕМИЯ</a:t>
            </a:r>
            <a:r>
              <a:rPr kumimoji="0" lang="ru-RU" sz="18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КОВИД-19  - ДЕЗИНФЕКЦИЯ «КРАСНЫХ ЗОН»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23" y="1805213"/>
            <a:ext cx="5015060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ПИРЕТТА предложила дополнительный сервис больницам – дезинфекция «красных зон»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Выполнен ряд сложных контрактов -(Москва, Московская область , Тула)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Обрабатывалась «красная зона» несколько раз в день, въезжающий/выезжающий транспорт на КПП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велась в полном защитном облачении, смена дезинфекторов находилась на территории больницы безвыездно по месяцу, как и бригады врачей.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61" y="3368397"/>
            <a:ext cx="3143841" cy="2357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4" y="763571"/>
            <a:ext cx="3110845" cy="23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97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0672"/>
            <a:ext cx="1067785" cy="8749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17685" y="-171401"/>
            <a:ext cx="8362828" cy="67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00" b="1" dirty="0" err="1">
                <a:solidFill>
                  <a:srgbClr val="FFFFFF"/>
                </a:solidFill>
              </a:rPr>
              <a:t>Комплексное</a:t>
            </a:r>
            <a:r>
              <a:rPr sz="3300" b="1" dirty="0">
                <a:solidFill>
                  <a:srgbClr val="FFFFFF"/>
                </a:solidFill>
              </a:rPr>
              <a:t> </a:t>
            </a:r>
            <a:r>
              <a:rPr sz="3300" b="1" dirty="0" err="1">
                <a:solidFill>
                  <a:srgbClr val="FFFFFF"/>
                </a:solidFill>
              </a:rPr>
              <a:t>решение</a:t>
            </a:r>
            <a:endParaRPr sz="3300" b="1" dirty="0">
              <a:solidFill>
                <a:srgbClr val="FFFFFF"/>
              </a:solidFill>
            </a:endParaRPr>
          </a:p>
        </p:txBody>
      </p:sp>
      <p:pic>
        <p:nvPicPr>
          <p:cNvPr id="69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884368" y="5589239"/>
            <a:ext cx="934521" cy="100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.gif" descr="C:\Users\Irina\Documents\Пиретта\Hospital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278595" y="685389"/>
            <a:ext cx="2004019" cy="1940688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296507" y="856359"/>
            <a:ext cx="2024019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Лечебном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учреждении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Пиретта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sz="2400" dirty="0" err="1">
                <a:latin typeface="Calibri"/>
                <a:ea typeface="Calibri"/>
                <a:cs typeface="Calibri"/>
                <a:sym typeface="Calibri"/>
              </a:rPr>
              <a:t>организует</a:t>
            </a:r>
            <a:r>
              <a:rPr sz="24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72" name="Shape 72"/>
          <p:cNvSpPr/>
          <p:nvPr/>
        </p:nvSpPr>
        <p:spPr>
          <a:xfrm>
            <a:off x="354689" y="3048366"/>
            <a:ext cx="186829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1</a:t>
            </a:r>
          </a:p>
        </p:txBody>
      </p:sp>
      <p:sp>
        <p:nvSpPr>
          <p:cNvPr id="73" name="Shape 73"/>
          <p:cNvSpPr/>
          <p:nvPr/>
        </p:nvSpPr>
        <p:spPr>
          <a:xfrm>
            <a:off x="-16812" y="2674972"/>
            <a:ext cx="5107265" cy="274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81" extrusionOk="0">
                <a:moveTo>
                  <a:pt x="0" y="8297"/>
                </a:moveTo>
                <a:cubicBezTo>
                  <a:pt x="2272" y="14355"/>
                  <a:pt x="4543" y="20414"/>
                  <a:pt x="6603" y="19360"/>
                </a:cubicBezTo>
                <a:cubicBezTo>
                  <a:pt x="8662" y="18307"/>
                  <a:pt x="9857" y="5136"/>
                  <a:pt x="12356" y="1975"/>
                </a:cubicBezTo>
                <a:cubicBezTo>
                  <a:pt x="14856" y="-1186"/>
                  <a:pt x="21600" y="395"/>
                  <a:pt x="21600" y="395"/>
                </a:cubicBezTo>
              </a:path>
            </a:pathLst>
          </a:custGeom>
          <a:ln w="6350"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86324" y="4194681"/>
            <a:ext cx="280438" cy="566977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2</a:t>
            </a:r>
          </a:p>
        </p:txBody>
      </p:sp>
      <p:sp>
        <p:nvSpPr>
          <p:cNvPr id="75" name="Shape 75"/>
          <p:cNvSpPr/>
          <p:nvPr/>
        </p:nvSpPr>
        <p:spPr>
          <a:xfrm>
            <a:off x="1497694" y="5370824"/>
            <a:ext cx="3562159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Обучение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персонала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Лечебного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учреждения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08659" y="4852915"/>
            <a:ext cx="255143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3</a:t>
            </a:r>
          </a:p>
        </p:txBody>
      </p:sp>
      <p:pic>
        <p:nvPicPr>
          <p:cNvPr id="77" name="image4.png" descr="C:\Users\Irina\Documents\Пиретта\Minivan3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867806" y="3130598"/>
            <a:ext cx="2124612" cy="127425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5683197" y="4726930"/>
            <a:ext cx="258044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5</a:t>
            </a:r>
          </a:p>
        </p:txBody>
      </p:sp>
      <p:sp>
        <p:nvSpPr>
          <p:cNvPr id="79" name="Shape 79"/>
          <p:cNvSpPr/>
          <p:nvPr/>
        </p:nvSpPr>
        <p:spPr>
          <a:xfrm>
            <a:off x="6251004" y="4560561"/>
            <a:ext cx="2526761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Вывоз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мед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отходов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специализированным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транспортом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image5.png" descr="C:\Users\Irina\Documents\Пиретта\Factory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251004" y="1006225"/>
            <a:ext cx="2857505" cy="1990727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4860032" y="1054477"/>
            <a:ext cx="260276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/>
              <a:t>6</a:t>
            </a:r>
          </a:p>
        </p:txBody>
      </p:sp>
      <p:sp>
        <p:nvSpPr>
          <p:cNvPr id="82" name="Shape 82"/>
          <p:cNvSpPr/>
          <p:nvPr/>
        </p:nvSpPr>
        <p:spPr>
          <a:xfrm>
            <a:off x="5363864" y="1187459"/>
            <a:ext cx="2234537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Утилизация отходов</a:t>
            </a:r>
          </a:p>
        </p:txBody>
      </p:sp>
      <p:sp>
        <p:nvSpPr>
          <p:cNvPr id="83" name="Shape 83"/>
          <p:cNvSpPr/>
          <p:nvPr/>
        </p:nvSpPr>
        <p:spPr>
          <a:xfrm>
            <a:off x="7208873" y="2924942"/>
            <a:ext cx="425308" cy="112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840" y="19936"/>
                  <a:pt x="13680" y="18272"/>
                  <a:pt x="17280" y="14672"/>
                </a:cubicBezTo>
                <a:cubicBezTo>
                  <a:pt x="20880" y="11072"/>
                  <a:pt x="21240" y="5536"/>
                  <a:pt x="21600" y="0"/>
                </a:cubicBezTo>
              </a:path>
            </a:pathLst>
          </a:custGeom>
          <a:ln w="73025">
            <a:solidFill>
              <a:srgbClr val="953735"/>
            </a:solidFill>
            <a:tailEnd type="stealth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925761" y="2608565"/>
            <a:ext cx="4113815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ru-RU" dirty="0"/>
              <a:t>О</a:t>
            </a:r>
            <a:r>
              <a:rPr dirty="0" err="1"/>
              <a:t>снащение</a:t>
            </a:r>
            <a:r>
              <a:rPr dirty="0"/>
              <a:t> </a:t>
            </a:r>
            <a:r>
              <a:rPr dirty="0" err="1"/>
              <a:t>мест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и </a:t>
            </a:r>
            <a:r>
              <a:rPr dirty="0" err="1"/>
              <a:t>хранения</a:t>
            </a:r>
            <a:r>
              <a:rPr dirty="0"/>
              <a:t> </a:t>
            </a:r>
            <a:r>
              <a:rPr dirty="0" err="1"/>
              <a:t>мед</a:t>
            </a:r>
            <a:r>
              <a:rPr dirty="0"/>
              <a:t>. </a:t>
            </a:r>
            <a:r>
              <a:rPr dirty="0" err="1"/>
              <a:t>отходов</a:t>
            </a:r>
            <a:r>
              <a:rPr dirty="0"/>
              <a:t> </a:t>
            </a:r>
            <a:r>
              <a:rPr dirty="0" err="1"/>
              <a:t>согласно</a:t>
            </a:r>
            <a:r>
              <a:rPr dirty="0"/>
              <a:t> </a:t>
            </a:r>
            <a:r>
              <a:rPr dirty="0" err="1"/>
              <a:t>стандартам</a:t>
            </a:r>
            <a:r>
              <a:rPr dirty="0"/>
              <a:t> </a:t>
            </a:r>
            <a:r>
              <a:rPr dirty="0" err="1"/>
              <a:t>СанПиН</a:t>
            </a:r>
            <a:r>
              <a:rPr lang="ru-RU" dirty="0"/>
              <a:t> холодильным оборудованием и расходными материалами</a:t>
            </a:r>
            <a:endParaRPr dirty="0"/>
          </a:p>
        </p:txBody>
      </p:sp>
      <p:sp>
        <p:nvSpPr>
          <p:cNvPr id="85" name="Shape 85"/>
          <p:cNvSpPr/>
          <p:nvPr/>
        </p:nvSpPr>
        <p:spPr>
          <a:xfrm>
            <a:off x="1067785" y="4040672"/>
            <a:ext cx="4500803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Полный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отказ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обеззараживания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мед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отходов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вашими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сотрудниками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территории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лечебного</a:t>
            </a:r>
            <a:r>
              <a:rPr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учреждения</a:t>
            </a:r>
            <a:endParaRPr b="1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944541" y="4852246"/>
            <a:ext cx="4926446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dirty="0" err="1"/>
              <a:t>Четкую</a:t>
            </a:r>
            <a:r>
              <a:rPr dirty="0"/>
              <a:t> </a:t>
            </a:r>
            <a:r>
              <a:rPr dirty="0" err="1"/>
              <a:t>схему</a:t>
            </a:r>
            <a:r>
              <a:rPr dirty="0"/>
              <a:t> </a:t>
            </a:r>
            <a:r>
              <a:rPr dirty="0" err="1"/>
              <a:t>внутри</a:t>
            </a:r>
            <a:r>
              <a:rPr dirty="0"/>
              <a:t> и </a:t>
            </a:r>
            <a:r>
              <a:rPr dirty="0" err="1"/>
              <a:t>вне</a:t>
            </a:r>
            <a:r>
              <a:rPr dirty="0"/>
              <a:t> </a:t>
            </a:r>
            <a:r>
              <a:rPr dirty="0" err="1"/>
              <a:t>больничной</a:t>
            </a:r>
            <a:r>
              <a:rPr dirty="0"/>
              <a:t> </a:t>
            </a:r>
            <a:r>
              <a:rPr dirty="0" err="1"/>
              <a:t>логистики</a:t>
            </a:r>
            <a:r>
              <a:rPr dirty="0"/>
              <a:t>  </a:t>
            </a:r>
            <a:r>
              <a:rPr dirty="0" err="1"/>
              <a:t>мед</a:t>
            </a:r>
            <a:r>
              <a:rPr dirty="0"/>
              <a:t>. </a:t>
            </a:r>
            <a:r>
              <a:rPr dirty="0" err="1"/>
              <a:t>отходов</a:t>
            </a: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618766" y="5395830"/>
            <a:ext cx="241077" cy="558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3600" dirty="0"/>
              <a:t>4</a:t>
            </a:r>
          </a:p>
        </p:txBody>
      </p:sp>
      <p:sp>
        <p:nvSpPr>
          <p:cNvPr id="88" name="Shape 88"/>
          <p:cNvSpPr/>
          <p:nvPr/>
        </p:nvSpPr>
        <p:spPr>
          <a:xfrm>
            <a:off x="4334420" y="914398"/>
            <a:ext cx="2138571" cy="5967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914" y="0"/>
                </a:moveTo>
                <a:cubicBezTo>
                  <a:pt x="165" y="1524"/>
                  <a:pt x="-584" y="3048"/>
                  <a:pt x="677" y="4355"/>
                </a:cubicBezTo>
                <a:cubicBezTo>
                  <a:pt x="1939" y="5661"/>
                  <a:pt x="6669" y="6634"/>
                  <a:pt x="8482" y="7839"/>
                </a:cubicBezTo>
                <a:cubicBezTo>
                  <a:pt x="10295" y="9044"/>
                  <a:pt x="11044" y="10118"/>
                  <a:pt x="11556" y="11584"/>
                </a:cubicBezTo>
                <a:cubicBezTo>
                  <a:pt x="12069" y="13050"/>
                  <a:pt x="10847" y="15242"/>
                  <a:pt x="11556" y="16635"/>
                </a:cubicBezTo>
                <a:cubicBezTo>
                  <a:pt x="12266" y="18029"/>
                  <a:pt x="14236" y="19118"/>
                  <a:pt x="15813" y="19945"/>
                </a:cubicBezTo>
                <a:cubicBezTo>
                  <a:pt x="17390" y="20773"/>
                  <a:pt x="19203" y="21186"/>
                  <a:pt x="21016" y="21600"/>
                </a:cubicBezTo>
              </a:path>
            </a:pathLst>
          </a:custGeom>
          <a:ln w="53975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961312" y="5895473"/>
            <a:ext cx="1130972" cy="623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85" extrusionOk="0">
                <a:moveTo>
                  <a:pt x="0" y="13886"/>
                </a:moveTo>
                <a:cubicBezTo>
                  <a:pt x="5783" y="17743"/>
                  <a:pt x="11566" y="21600"/>
                  <a:pt x="15166" y="19286"/>
                </a:cubicBezTo>
                <a:cubicBezTo>
                  <a:pt x="18766" y="16971"/>
                  <a:pt x="20183" y="8486"/>
                  <a:pt x="21600" y="0"/>
                </a:cubicBezTo>
              </a:path>
            </a:pathLst>
          </a:custGeom>
          <a:ln w="73025">
            <a:solidFill>
              <a:srgbClr val="953735"/>
            </a:solidFill>
            <a:tailEnd type="stealth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8333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2" name="TextBox 5"/>
          <p:cNvSpPr txBox="1"/>
          <p:nvPr/>
        </p:nvSpPr>
        <p:spPr>
          <a:xfrm>
            <a:off x="285749" y="757883"/>
            <a:ext cx="5068676" cy="515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ru-RU" sz="2400" dirty="0"/>
              <a:t>Мы  представляем право инспектирования производственных площадок, включая возможность наблюдателей от заказчика присутствовать при процессе уничтожения.</a:t>
            </a:r>
          </a:p>
          <a:p>
            <a:pPr lvl="0"/>
            <a:r>
              <a:rPr lang="ru-RU" sz="2400" dirty="0"/>
              <a:t>видео съёмку (при необходимости) процесса утилизации</a:t>
            </a:r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   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60" y="787709"/>
            <a:ext cx="3398229" cy="25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66" y="3413016"/>
            <a:ext cx="3335818" cy="2501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0" y="3883841"/>
            <a:ext cx="1837937" cy="2597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59" y="3883841"/>
            <a:ext cx="1837937" cy="2597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30186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iretta-rf.000webhostapp.com/wp-content/uploads/2017/02/%D0%B8%D0%BD%D1%84-%D1%81%D1%82%D0%B5%D0%BD%D0%B4-300x225.jpg">
            <a:extLst>
              <a:ext uri="{FF2B5EF4-FFF2-40B4-BE49-F238E27FC236}">
                <a16:creationId xmlns:a16="http://schemas.microsoft.com/office/drawing/2014/main" xmlns="" id="{A17E9288-7F89-4154-8EF3-10D96B25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" y="394530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FDFBD-F430-4599-AB61-2E09F5D8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4867"/>
            <a:ext cx="8229600" cy="61008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ОБУЧЕНИЕ  ПЕРСОНАЛА И РАЗРАБОТКА СХЕМ РАБОТЫ С МО ДЛЯ ПАРТНЕРОВ</a:t>
            </a:r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xmlns="" id="{2E9BFE8F-C1C0-4045-A039-F4E514FE2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40672"/>
              </p:ext>
            </p:extLst>
          </p:nvPr>
        </p:nvGraphicFramePr>
        <p:xfrm>
          <a:off x="313155" y="1412452"/>
          <a:ext cx="3770557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8019915" imgH="5667285" progId="AcroExch.Document.7">
                  <p:embed/>
                </p:oleObj>
              </mc:Choice>
              <mc:Fallback>
                <p:oleObj name="Acrobat Document" r:id="rId4" imgW="8019915" imgH="5667285" progId="AcroExch.Document.7">
                  <p:embed/>
                  <p:pic>
                    <p:nvPicPr>
                      <p:cNvPr id="4" name="Объект 4">
                        <a:extLst>
                          <a:ext uri="{FF2B5EF4-FFF2-40B4-BE49-F238E27FC236}">
                            <a16:creationId xmlns:a16="http://schemas.microsoft.com/office/drawing/2014/main" xmlns="" id="{2E9BFE8F-C1C0-4045-A039-F4E514FE2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55" y="1412452"/>
                        <a:ext cx="3770557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0E3894A8-B323-4082-8648-D90E83DF0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34305"/>
              </p:ext>
            </p:extLst>
          </p:nvPr>
        </p:nvGraphicFramePr>
        <p:xfrm>
          <a:off x="4153823" y="1029070"/>
          <a:ext cx="2424112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xmlns="" id="{0E3894A8-B323-4082-8648-D90E83DF0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823" y="1029070"/>
                        <a:ext cx="2424112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7767E3A-FD4C-4017-8F65-3792DD1C9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6875" y="1220788"/>
          <a:ext cx="2424113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8" imgW="5667172" imgH="8019870" progId="AcroExch.Document.7">
                  <p:embed/>
                </p:oleObj>
              </mc:Choice>
              <mc:Fallback>
                <p:oleObj name="Acrobat Document" r:id="rId8" imgW="5667172" imgH="8019870" progId="AcroExch.Document.7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D7767E3A-FD4C-4017-8F65-3792DD1C9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220788"/>
                        <a:ext cx="2424113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https://piretta-rf.000webhostapp.com/wp-content/uploads/2017/02/personal-300x170.jpg">
            <a:extLst>
              <a:ext uri="{FF2B5EF4-FFF2-40B4-BE49-F238E27FC236}">
                <a16:creationId xmlns:a16="http://schemas.microsoft.com/office/drawing/2014/main" xmlns="" id="{AFC04E64-4565-4284-907C-4A56937D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18" y="4207246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DDEF98-0EA7-45B1-8C5C-92793CA793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7" y="1709957"/>
            <a:ext cx="2337841" cy="33069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86DCF9-B454-4BC5-AA70-858BB6552B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68" y="4093535"/>
            <a:ext cx="2551260" cy="170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801" y="127044"/>
            <a:ext cx="4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68272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240" name="Picture 2"/>
          <p:cNvGrpSpPr/>
          <p:nvPr/>
        </p:nvGrpSpPr>
        <p:grpSpPr>
          <a:xfrm>
            <a:off x="219797" y="820718"/>
            <a:ext cx="2618323" cy="2631024"/>
            <a:chOff x="0" y="0"/>
            <a:chExt cx="2618322" cy="2631022"/>
          </a:xfrm>
        </p:grpSpPr>
        <p:pic>
          <p:nvPicPr>
            <p:cNvPr id="239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127000"/>
              <a:ext cx="2364323" cy="23643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Picture 2" descr="Picture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18323" cy="2631023"/>
            </a:xfrm>
            <a:prstGeom prst="rect">
              <a:avLst/>
            </a:prstGeom>
            <a:effectLst/>
          </p:spPr>
        </p:pic>
      </p:grpSp>
      <p:grpSp>
        <p:nvGrpSpPr>
          <p:cNvPr id="243" name="Picture 4"/>
          <p:cNvGrpSpPr/>
          <p:nvPr/>
        </p:nvGrpSpPr>
        <p:grpSpPr>
          <a:xfrm>
            <a:off x="6288782" y="820718"/>
            <a:ext cx="2618325" cy="2631025"/>
            <a:chOff x="0" y="0"/>
            <a:chExt cx="2618324" cy="2631024"/>
          </a:xfrm>
        </p:grpSpPr>
        <p:pic>
          <p:nvPicPr>
            <p:cNvPr id="242" name="Picture 4" descr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" y="127000"/>
              <a:ext cx="2364325" cy="2364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Picture 4" descr="Picture 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18325" cy="2631025"/>
            </a:xfrm>
            <a:prstGeom prst="rect">
              <a:avLst/>
            </a:prstGeom>
            <a:effectLst/>
          </p:spPr>
        </p:pic>
      </p:grpSp>
      <p:grpSp>
        <p:nvGrpSpPr>
          <p:cNvPr id="246" name="Рисунок 4"/>
          <p:cNvGrpSpPr/>
          <p:nvPr/>
        </p:nvGrpSpPr>
        <p:grpSpPr>
          <a:xfrm>
            <a:off x="4358001" y="820718"/>
            <a:ext cx="1824617" cy="2631025"/>
            <a:chOff x="0" y="0"/>
            <a:chExt cx="1824615" cy="2631024"/>
          </a:xfrm>
        </p:grpSpPr>
        <p:pic>
          <p:nvPicPr>
            <p:cNvPr id="245" name="Рисунок 4" descr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127000"/>
              <a:ext cx="1570616" cy="2364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Рисунок 4" descr="Рисунок 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824616" cy="2631025"/>
            </a:xfrm>
            <a:prstGeom prst="rect">
              <a:avLst/>
            </a:prstGeom>
            <a:effectLst/>
          </p:spPr>
        </p:pic>
      </p:grpSp>
      <p:grpSp>
        <p:nvGrpSpPr>
          <p:cNvPr id="249" name="Picture 10"/>
          <p:cNvGrpSpPr/>
          <p:nvPr/>
        </p:nvGrpSpPr>
        <p:grpSpPr>
          <a:xfrm>
            <a:off x="6248281" y="3288647"/>
            <a:ext cx="1329913" cy="1761022"/>
            <a:chOff x="0" y="0"/>
            <a:chExt cx="1329912" cy="1761021"/>
          </a:xfrm>
        </p:grpSpPr>
        <p:pic>
          <p:nvPicPr>
            <p:cNvPr id="248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000" y="127000"/>
              <a:ext cx="1075913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Picture 10" descr="Picture 1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329913" cy="1761022"/>
            </a:xfrm>
            <a:prstGeom prst="rect">
              <a:avLst/>
            </a:prstGeom>
            <a:effectLst/>
          </p:spPr>
        </p:pic>
      </p:grpSp>
      <p:grpSp>
        <p:nvGrpSpPr>
          <p:cNvPr id="252" name="Picture 12"/>
          <p:cNvGrpSpPr/>
          <p:nvPr/>
        </p:nvGrpSpPr>
        <p:grpSpPr>
          <a:xfrm>
            <a:off x="6924563" y="3789767"/>
            <a:ext cx="1309989" cy="1761023"/>
            <a:chOff x="0" y="0"/>
            <a:chExt cx="1309987" cy="1761021"/>
          </a:xfrm>
        </p:grpSpPr>
        <p:pic>
          <p:nvPicPr>
            <p:cNvPr id="251" name="Picture 12" descr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000" y="127000"/>
              <a:ext cx="1055988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0" name="Picture 12" descr="Picture 1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09988" cy="1761022"/>
            </a:xfrm>
            <a:prstGeom prst="rect">
              <a:avLst/>
            </a:prstGeom>
            <a:effectLst/>
          </p:spPr>
        </p:pic>
      </p:grpSp>
      <p:grpSp>
        <p:nvGrpSpPr>
          <p:cNvPr id="255" name="Picture 14"/>
          <p:cNvGrpSpPr/>
          <p:nvPr/>
        </p:nvGrpSpPr>
        <p:grpSpPr>
          <a:xfrm>
            <a:off x="7832531" y="1709881"/>
            <a:ext cx="1329913" cy="1761023"/>
            <a:chOff x="0" y="0"/>
            <a:chExt cx="1329912" cy="1761021"/>
          </a:xfrm>
        </p:grpSpPr>
        <p:pic>
          <p:nvPicPr>
            <p:cNvPr id="254" name="Picture 14" descr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7000" y="127000"/>
              <a:ext cx="1075913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Picture 14" descr="Picture 14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329913" cy="1761022"/>
            </a:xfrm>
            <a:prstGeom prst="rect">
              <a:avLst/>
            </a:prstGeom>
            <a:effectLst/>
          </p:spPr>
        </p:pic>
      </p:grpSp>
      <p:grpSp>
        <p:nvGrpSpPr>
          <p:cNvPr id="258" name="Picture 16"/>
          <p:cNvGrpSpPr/>
          <p:nvPr/>
        </p:nvGrpSpPr>
        <p:grpSpPr>
          <a:xfrm>
            <a:off x="7686833" y="3313039"/>
            <a:ext cx="1309989" cy="1761023"/>
            <a:chOff x="0" y="0"/>
            <a:chExt cx="1309987" cy="1761021"/>
          </a:xfrm>
        </p:grpSpPr>
        <p:pic>
          <p:nvPicPr>
            <p:cNvPr id="257" name="Picture 16" descr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000" y="127000"/>
              <a:ext cx="1055988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Picture 16" descr="Picture 16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09988" cy="1761022"/>
            </a:xfrm>
            <a:prstGeom prst="rect">
              <a:avLst/>
            </a:prstGeom>
            <a:effectLst/>
          </p:spPr>
        </p:pic>
      </p:grpSp>
      <p:grpSp>
        <p:nvGrpSpPr>
          <p:cNvPr id="261" name="Picture 18"/>
          <p:cNvGrpSpPr/>
          <p:nvPr/>
        </p:nvGrpSpPr>
        <p:grpSpPr>
          <a:xfrm>
            <a:off x="6897936" y="2902802"/>
            <a:ext cx="1309989" cy="1761023"/>
            <a:chOff x="0" y="0"/>
            <a:chExt cx="1309987" cy="1761021"/>
          </a:xfrm>
        </p:grpSpPr>
        <p:pic>
          <p:nvPicPr>
            <p:cNvPr id="260" name="Picture 18" descr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7000" y="127000"/>
              <a:ext cx="1055988" cy="1494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Picture 18" descr="Picture 18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09988" cy="1761022"/>
            </a:xfrm>
            <a:prstGeom prst="rect">
              <a:avLst/>
            </a:prstGeom>
            <a:effectLst/>
          </p:spPr>
        </p:pic>
      </p:grpSp>
      <p:sp>
        <p:nvSpPr>
          <p:cNvPr id="262" name="TextBox 5"/>
          <p:cNvSpPr txBox="1"/>
          <p:nvPr/>
        </p:nvSpPr>
        <p:spPr>
          <a:xfrm>
            <a:off x="-148204" y="3501878"/>
            <a:ext cx="4720204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723900" lvl="1" indent="-190500" defTabSz="584200">
              <a:buSzPct val="60000"/>
              <a:buBlip>
                <a:blip r:embed="rId14"/>
              </a:buBlip>
              <a:defRPr sz="2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Накопители-холодильники</a:t>
            </a:r>
            <a:r>
              <a:rPr dirty="0"/>
              <a:t> </a:t>
            </a:r>
            <a:r>
              <a:rPr dirty="0" err="1"/>
              <a:t>специализированные</a:t>
            </a:r>
            <a:r>
              <a:rPr dirty="0"/>
              <a:t> 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медицинских</a:t>
            </a:r>
            <a:r>
              <a:rPr dirty="0"/>
              <a:t> </a:t>
            </a:r>
            <a:r>
              <a:rPr dirty="0" err="1"/>
              <a:t>отходов</a:t>
            </a:r>
            <a:r>
              <a:rPr lang="en-US" dirty="0"/>
              <a:t> </a:t>
            </a:r>
            <a:r>
              <a:rPr lang="ru-RU" dirty="0"/>
              <a:t>в ЛПУ </a:t>
            </a:r>
            <a:r>
              <a:rPr lang="ru-RU" sz="1700" b="1" u="sng" dirty="0"/>
              <a:t>(</a:t>
            </a:r>
            <a:r>
              <a:rPr lang="ru-RU" sz="1700" b="1" u="sng" dirty="0" err="1"/>
              <a:t>Рег</a:t>
            </a:r>
            <a:r>
              <a:rPr lang="ru-RU" sz="1700" b="1" u="sng" dirty="0"/>
              <a:t> удостоверение на мед. Изделия РЗН 2021</a:t>
            </a:r>
            <a:r>
              <a:rPr lang="en-US" sz="1700" b="1" u="sng" dirty="0"/>
              <a:t>/15812 </a:t>
            </a:r>
            <a:r>
              <a:rPr lang="ru-RU" sz="1700" b="1" u="sng" dirty="0"/>
              <a:t>от 24 11 2021г)</a:t>
            </a:r>
            <a:endParaRPr sz="1700" b="1" u="sng" dirty="0"/>
          </a:p>
          <a:p>
            <a:pPr marL="723900" lvl="1" indent="-190500" defTabSz="584200">
              <a:buSzPct val="60000"/>
              <a:buBlip>
                <a:blip r:embed="rId14"/>
              </a:buBlip>
              <a:defRPr sz="2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 err="1"/>
              <a:t>Нейтрализаторы</a:t>
            </a:r>
            <a:r>
              <a:rPr dirty="0"/>
              <a:t> </a:t>
            </a:r>
            <a:r>
              <a:rPr dirty="0" err="1"/>
              <a:t>огневые</a:t>
            </a:r>
            <a:r>
              <a:rPr dirty="0"/>
              <a:t> </a:t>
            </a:r>
            <a:r>
              <a:rPr dirty="0" err="1"/>
              <a:t>большой</a:t>
            </a:r>
            <a:r>
              <a:rPr dirty="0"/>
              <a:t> </a:t>
            </a:r>
            <a:r>
              <a:rPr dirty="0" err="1"/>
              <a:t>производительности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различных</a:t>
            </a:r>
            <a:r>
              <a:rPr dirty="0"/>
              <a:t> </a:t>
            </a:r>
            <a:r>
              <a:rPr dirty="0" err="1"/>
              <a:t>отходов</a:t>
            </a:r>
            <a:endParaRPr dirty="0"/>
          </a:p>
        </p:txBody>
      </p:sp>
      <p:grpSp>
        <p:nvGrpSpPr>
          <p:cNvPr id="265" name="Рисунок 2"/>
          <p:cNvGrpSpPr/>
          <p:nvPr/>
        </p:nvGrpSpPr>
        <p:grpSpPr>
          <a:xfrm rot="5400000">
            <a:off x="2259385" y="1450370"/>
            <a:ext cx="2618326" cy="1359020"/>
            <a:chOff x="0" y="0"/>
            <a:chExt cx="2618325" cy="1359018"/>
          </a:xfrm>
        </p:grpSpPr>
        <p:pic>
          <p:nvPicPr>
            <p:cNvPr id="264" name="Рисунок 2" descr="Рисунок 2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127000"/>
              <a:ext cx="2364326" cy="10923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Рисунок 2" descr="Рисунок 2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2618326" cy="1359019"/>
            </a:xfrm>
            <a:prstGeom prst="rect">
              <a:avLst/>
            </a:prstGeom>
            <a:effectLst/>
          </p:spPr>
        </p:pic>
      </p:grp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Мы используем оборудование собственного производства </a:t>
            </a:r>
            <a:endParaRPr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EB03521-D7F6-41B1-8FFA-5DE5384F0911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6142" y="3561607"/>
            <a:ext cx="1952625" cy="286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B3E36AB-16D5-4366-91AC-679D229433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8" y="4638993"/>
            <a:ext cx="1389258" cy="18523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07" name="Наши документы"/>
          <p:cNvSpPr txBox="1">
            <a:spLocks noGrp="1"/>
          </p:cNvSpPr>
          <p:nvPr>
            <p:ph type="body" idx="13"/>
          </p:nvPr>
        </p:nvSpPr>
        <p:spPr>
          <a:xfrm>
            <a:off x="983166" y="652780"/>
            <a:ext cx="7406268" cy="1094741"/>
          </a:xfrm>
          <a:prstGeom prst="rect">
            <a:avLst/>
          </a:prstGeom>
        </p:spPr>
        <p:txBody>
          <a:bodyPr/>
          <a:lstStyle/>
          <a:p>
            <a:r>
              <a:t>Наши документы</a:t>
            </a:r>
          </a:p>
        </p:txBody>
      </p:sp>
      <p:pic>
        <p:nvPicPr>
          <p:cNvPr id="608" name="image12.png" descr="image12.png"/>
          <p:cNvPicPr>
            <a:picLocks noGrp="1"/>
          </p:cNvPicPr>
          <p:nvPr>
            <p:ph type="pic" idx="14"/>
          </p:nvPr>
        </p:nvPicPr>
        <p:blipFill>
          <a:blip r:embed="rId2"/>
          <a:stretch>
            <a:fillRect/>
          </a:stretch>
        </p:blipFill>
        <p:spPr>
          <a:xfrm>
            <a:off x="7541989" y="3799306"/>
            <a:ext cx="1511448" cy="2204940"/>
          </a:xfrm>
          <a:prstGeom prst="rect">
            <a:avLst/>
          </a:prstGeom>
        </p:spPr>
      </p:pic>
      <p:pic>
        <p:nvPicPr>
          <p:cNvPr id="609" name="image11.png" descr="image11.png"/>
          <p:cNvPicPr>
            <a:picLocks noGrp="1"/>
          </p:cNvPicPr>
          <p:nvPr>
            <p:ph type="pic" idx="15"/>
          </p:nvPr>
        </p:nvPicPr>
        <p:blipFill>
          <a:blip r:embed="rId3"/>
          <a:stretch>
            <a:fillRect/>
          </a:stretch>
        </p:blipFill>
        <p:spPr>
          <a:xfrm>
            <a:off x="308475" y="1594366"/>
            <a:ext cx="1511448" cy="2204940"/>
          </a:xfrm>
          <a:prstGeom prst="rect">
            <a:avLst/>
          </a:prstGeom>
        </p:spPr>
      </p:pic>
      <p:pic>
        <p:nvPicPr>
          <p:cNvPr id="610" name="image29.jpeg" descr="image29.jpeg"/>
          <p:cNvPicPr>
            <a:picLocks noGrp="1"/>
          </p:cNvPicPr>
          <p:nvPr>
            <p:ph type="pic" idx="16"/>
          </p:nvPr>
        </p:nvPicPr>
        <p:blipFill>
          <a:blip r:embed="rId4"/>
          <a:stretch>
            <a:fillRect/>
          </a:stretch>
        </p:blipFill>
        <p:spPr>
          <a:xfrm>
            <a:off x="5736282" y="3799306"/>
            <a:ext cx="1511448" cy="2204940"/>
          </a:xfrm>
          <a:prstGeom prst="rect">
            <a:avLst/>
          </a:prstGeom>
        </p:spPr>
      </p:pic>
      <p:pic>
        <p:nvPicPr>
          <p:cNvPr id="611" name="image13.png" descr="image13.png"/>
          <p:cNvPicPr>
            <a:picLocks noGrp="1"/>
          </p:cNvPicPr>
          <p:nvPr>
            <p:ph type="pic" idx="17"/>
          </p:nvPr>
        </p:nvPicPr>
        <p:blipFill>
          <a:blip r:embed="rId5"/>
          <a:stretch>
            <a:fillRect/>
          </a:stretch>
        </p:blipFill>
        <p:spPr>
          <a:xfrm>
            <a:off x="2055588" y="3799306"/>
            <a:ext cx="1511449" cy="2204940"/>
          </a:xfrm>
          <a:prstGeom prst="rect">
            <a:avLst/>
          </a:prstGeom>
        </p:spPr>
      </p:pic>
      <p:pic>
        <p:nvPicPr>
          <p:cNvPr id="612" name="image14.png" descr="image14.png"/>
          <p:cNvPicPr>
            <a:picLocks noGrp="1"/>
          </p:cNvPicPr>
          <p:nvPr>
            <p:ph type="pic" idx="18"/>
          </p:nvPr>
        </p:nvPicPr>
        <p:blipFill>
          <a:blip r:embed="rId6"/>
          <a:stretch>
            <a:fillRect/>
          </a:stretch>
        </p:blipFill>
        <p:spPr>
          <a:xfrm>
            <a:off x="3930576" y="3799306"/>
            <a:ext cx="1511448" cy="2204940"/>
          </a:xfrm>
          <a:prstGeom prst="rect">
            <a:avLst/>
          </a:prstGeom>
        </p:spPr>
      </p:pic>
      <p:pic>
        <p:nvPicPr>
          <p:cNvPr id="613" name="image28.jpeg" descr="image28.jpeg"/>
          <p:cNvPicPr>
            <a:picLocks noGrp="1"/>
          </p:cNvPicPr>
          <p:nvPr>
            <p:ph type="pic" idx="19"/>
          </p:nvPr>
        </p:nvPicPr>
        <p:blipFill>
          <a:blip r:embed="rId7"/>
          <a:stretch>
            <a:fillRect/>
          </a:stretch>
        </p:blipFill>
        <p:spPr>
          <a:xfrm>
            <a:off x="3883733" y="1594366"/>
            <a:ext cx="1511448" cy="2204940"/>
          </a:xfrm>
          <a:prstGeom prst="rect">
            <a:avLst/>
          </a:prstGeom>
        </p:spPr>
      </p:pic>
      <p:pic>
        <p:nvPicPr>
          <p:cNvPr id="614" name="image30.jpeg" descr="image30.jpeg"/>
          <p:cNvPicPr>
            <a:picLocks noGrp="1"/>
          </p:cNvPicPr>
          <p:nvPr>
            <p:ph type="pic" idx="20"/>
          </p:nvPr>
        </p:nvPicPr>
        <p:blipFill>
          <a:blip r:embed="rId8"/>
          <a:stretch>
            <a:fillRect/>
          </a:stretch>
        </p:blipFill>
        <p:spPr>
          <a:xfrm>
            <a:off x="5724950" y="1594366"/>
            <a:ext cx="1511448" cy="2204940"/>
          </a:xfrm>
          <a:prstGeom prst="rect">
            <a:avLst/>
          </a:prstGeom>
        </p:spPr>
      </p:pic>
      <p:pic>
        <p:nvPicPr>
          <p:cNvPr id="615" name="Изображение" descr="Изображение"/>
          <p:cNvPicPr>
            <a:picLocks noGrp="1"/>
          </p:cNvPicPr>
          <p:nvPr>
            <p:ph type="pic" idx="21"/>
          </p:nvPr>
        </p:nvPicPr>
        <p:blipFill>
          <a:blip r:embed="rId9"/>
          <a:stretch>
            <a:fillRect/>
          </a:stretch>
        </p:blipFill>
        <p:spPr>
          <a:xfrm>
            <a:off x="256802" y="3799306"/>
            <a:ext cx="1511448" cy="2204940"/>
          </a:xfrm>
          <a:prstGeom prst="rect">
            <a:avLst/>
          </a:prstGeom>
        </p:spPr>
      </p:pic>
      <p:pic>
        <p:nvPicPr>
          <p:cNvPr id="616" name="Изображение" descr="Изображение"/>
          <p:cNvPicPr>
            <a:picLocks noGrp="1"/>
          </p:cNvPicPr>
          <p:nvPr>
            <p:ph type="pic" idx="22"/>
          </p:nvPr>
        </p:nvPicPr>
        <p:blipFill>
          <a:blip r:embed="rId10"/>
          <a:stretch>
            <a:fillRect/>
          </a:stretch>
        </p:blipFill>
        <p:spPr>
          <a:xfrm>
            <a:off x="2055587" y="1653006"/>
            <a:ext cx="1511449" cy="22049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9760CF6-0E4D-4D64-A267-5FEE087ADBC1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968" y="1509822"/>
            <a:ext cx="1511447" cy="2289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4266" y="181292"/>
            <a:ext cx="282734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" name="TextBox 4"/>
          <p:cNvSpPr txBox="1"/>
          <p:nvPr/>
        </p:nvSpPr>
        <p:spPr>
          <a:xfrm>
            <a:off x="160617" y="3200162"/>
            <a:ext cx="2746393" cy="116955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Тула</a:t>
            </a:r>
            <a:r>
              <a:rPr lang="ru-RU" dirty="0"/>
              <a:t>, Курск, Орел, Рязань</a:t>
            </a:r>
            <a:endParaRPr dirty="0"/>
          </a:p>
          <a:p>
            <a:pPr algn="ctr">
              <a:defRPr sz="1400" b="1"/>
            </a:pPr>
            <a:r>
              <a:rPr dirty="0" err="1"/>
              <a:t>Телефоны</a:t>
            </a:r>
            <a:r>
              <a:rPr dirty="0"/>
              <a:t>:</a:t>
            </a:r>
          </a:p>
          <a:p>
            <a:pPr algn="ctr">
              <a:defRPr sz="1400"/>
            </a:pPr>
            <a:r>
              <a:rPr dirty="0"/>
              <a:t>+7 (910) 944-11-27</a:t>
            </a:r>
          </a:p>
          <a:p>
            <a:pPr algn="ctr">
              <a:defRPr sz="1400"/>
            </a:pPr>
            <a:r>
              <a:rPr dirty="0"/>
              <a:t>+7 (910) 702-14-90</a:t>
            </a:r>
          </a:p>
          <a:p>
            <a:pPr algn="ctr">
              <a:defRPr sz="1400" b="1"/>
            </a:pPr>
            <a:r>
              <a:rPr dirty="0"/>
              <a:t>E-Mail: tula@piretta.ru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3110588" y="3565044"/>
            <a:ext cx="2873149" cy="95410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lang="ru-RU" dirty="0"/>
              <a:t>Волгоград</a:t>
            </a:r>
            <a:endParaRPr dirty="0"/>
          </a:p>
          <a:p>
            <a:pPr algn="ctr">
              <a:defRPr sz="1400" b="1"/>
            </a:pPr>
            <a:r>
              <a:rPr dirty="0" err="1"/>
              <a:t>Телефоны</a:t>
            </a:r>
            <a:r>
              <a:rPr dirty="0"/>
              <a:t>:</a:t>
            </a:r>
            <a:endParaRPr lang="ru-RU" dirty="0"/>
          </a:p>
          <a:p>
            <a:pPr algn="ctr">
              <a:defRPr sz="1400" b="1"/>
            </a:pPr>
            <a:r>
              <a:rPr lang="ru-RU" dirty="0"/>
              <a:t>+7(8422)45-03-13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 sz="1400" b="1"/>
            </a:pPr>
            <a:r>
              <a:rPr sz="1400" b="1" dirty="0">
                <a:solidFill>
                  <a:schemeClr val="tx1"/>
                </a:solidFill>
              </a:rPr>
              <a:t>E-Mail: </a:t>
            </a:r>
            <a:r>
              <a:rPr lang="en-US" sz="1400" b="1" dirty="0">
                <a:solidFill>
                  <a:schemeClr val="tx1"/>
                </a:solidFill>
                <a:hlinkClick r:id="rId2"/>
              </a:rPr>
              <a:t>medekoprom@mail.ru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48527" y="1828970"/>
            <a:ext cx="2770575" cy="138499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г.Казань</a:t>
            </a:r>
            <a:r>
              <a:rPr lang="ru-RU" dirty="0"/>
              <a:t>, </a:t>
            </a:r>
            <a:r>
              <a:rPr lang="ru-RU" dirty="0" err="1"/>
              <a:t>г.Набережные</a:t>
            </a:r>
            <a:r>
              <a:rPr lang="ru-RU" dirty="0"/>
              <a:t> Челны, Чувашия</a:t>
            </a:r>
          </a:p>
          <a:p>
            <a:pPr algn="ctr">
              <a:defRPr sz="1400" b="1"/>
            </a:pPr>
            <a:r>
              <a:rPr dirty="0" err="1"/>
              <a:t>Телефоны</a:t>
            </a:r>
            <a:r>
              <a:rPr dirty="0"/>
              <a:t>: </a:t>
            </a:r>
          </a:p>
          <a:p>
            <a:pPr algn="ctr">
              <a:defRPr sz="1400"/>
            </a:pPr>
            <a:r>
              <a:rPr dirty="0"/>
              <a:t>+7 (927) 032-85-25</a:t>
            </a:r>
            <a:r>
              <a:rPr lang="ru-RU" dirty="0"/>
              <a:t> </a:t>
            </a:r>
          </a:p>
          <a:p>
            <a:pPr algn="ctr">
              <a:defRPr sz="1400"/>
            </a:pPr>
            <a:r>
              <a:rPr lang="ru-RU" dirty="0"/>
              <a:t>+7 (917) 392-77-78</a:t>
            </a:r>
          </a:p>
          <a:p>
            <a:pPr algn="ctr">
              <a:defRPr sz="1400"/>
            </a:pPr>
            <a:r>
              <a:rPr lang="ru-RU" dirty="0"/>
              <a:t> </a:t>
            </a:r>
            <a:r>
              <a:rPr dirty="0" err="1"/>
              <a:t>Почта</a:t>
            </a:r>
            <a:r>
              <a:rPr dirty="0"/>
              <a:t>: sales.stan@piretta.ru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6140526" y="3581581"/>
            <a:ext cx="2850071" cy="95410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lang="ru-RU" dirty="0"/>
              <a:t>Великий Новгород, Псков</a:t>
            </a:r>
          </a:p>
          <a:p>
            <a:pPr algn="ctr">
              <a:defRPr sz="1400" b="1"/>
            </a:pPr>
            <a:r>
              <a:rPr lang="ru-RU" dirty="0"/>
              <a:t>Телефоны: +7(964)398-82-78</a:t>
            </a:r>
          </a:p>
          <a:p>
            <a:pPr algn="ctr">
              <a:defRPr sz="1400" b="1"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>
                <a:hlinkClick r:id="rId3"/>
              </a:rPr>
              <a:t>medeko.vnovgorod@mail.ru</a:t>
            </a:r>
            <a:endParaRPr lang="ru-RU" dirty="0"/>
          </a:p>
          <a:p>
            <a:pPr algn="ctr">
              <a:defRPr sz="1400" b="1"/>
            </a:pPr>
            <a:endParaRPr lang="ru-RU" dirty="0"/>
          </a:p>
        </p:txBody>
      </p:sp>
      <p:sp>
        <p:nvSpPr>
          <p:cNvPr id="20" name="TextBox 8"/>
          <p:cNvSpPr txBox="1"/>
          <p:nvPr/>
        </p:nvSpPr>
        <p:spPr>
          <a:xfrm>
            <a:off x="6119454" y="1671800"/>
            <a:ext cx="2897546" cy="116955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Тверь</a:t>
            </a:r>
            <a:r>
              <a:rPr dirty="0"/>
              <a:t/>
            </a:r>
            <a:br>
              <a:rPr dirty="0"/>
            </a:br>
            <a:r>
              <a:rPr dirty="0" err="1"/>
              <a:t>Телефоны</a:t>
            </a:r>
            <a:r>
              <a:rPr dirty="0"/>
              <a:t>:</a:t>
            </a:r>
            <a:r>
              <a:rPr lang="ru-RU" dirty="0"/>
              <a:t> </a:t>
            </a:r>
            <a:r>
              <a:rPr dirty="0"/>
              <a:t>+7 (969) 701-58-83</a:t>
            </a:r>
            <a:endParaRPr lang="ru-RU" dirty="0"/>
          </a:p>
          <a:p>
            <a:pPr algn="ctr">
              <a:defRPr sz="1400"/>
            </a:pPr>
            <a:r>
              <a:rPr lang="ru-RU" sz="1400" dirty="0"/>
              <a:t>+7-4822-63-32-28</a:t>
            </a:r>
            <a:endParaRPr dirty="0"/>
          </a:p>
          <a:p>
            <a:pPr algn="ctr">
              <a:defRPr sz="1400" b="1"/>
            </a:pPr>
            <a:r>
              <a:rPr dirty="0"/>
              <a:t>E-Mail:</a:t>
            </a:r>
            <a:r>
              <a:rPr b="0" dirty="0"/>
              <a:t> </a:t>
            </a:r>
            <a:r>
              <a:rPr dirty="0">
                <a:hlinkClick r:id="rId4"/>
              </a:rPr>
              <a:t>medeko.tver@mail.ru</a:t>
            </a:r>
            <a:endParaRPr lang="ru-RU" dirty="0"/>
          </a:p>
          <a:p>
            <a:pPr algn="ctr">
              <a:defRPr sz="1400" b="1"/>
            </a:pPr>
            <a:endParaRPr dirty="0"/>
          </a:p>
        </p:txBody>
      </p:sp>
      <p:sp>
        <p:nvSpPr>
          <p:cNvPr id="21" name="TextBox 5"/>
          <p:cNvSpPr txBox="1"/>
          <p:nvPr/>
        </p:nvSpPr>
        <p:spPr>
          <a:xfrm>
            <a:off x="3043885" y="551295"/>
            <a:ext cx="2873149" cy="11541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Краснодар</a:t>
            </a:r>
            <a:r>
              <a:rPr lang="ru-RU" dirty="0"/>
              <a:t>, Адыгея, Ставрополь, </a:t>
            </a:r>
            <a:r>
              <a:rPr lang="ru-RU" dirty="0" err="1"/>
              <a:t>Ростов</a:t>
            </a:r>
            <a:r>
              <a:rPr lang="ru-RU" dirty="0"/>
              <a:t>, Крым</a:t>
            </a:r>
            <a:r>
              <a:rPr dirty="0"/>
              <a:t/>
            </a:r>
            <a:br>
              <a:rPr dirty="0"/>
            </a:br>
            <a:r>
              <a:rPr dirty="0" err="1"/>
              <a:t>Телефоны</a:t>
            </a:r>
            <a:r>
              <a:rPr dirty="0"/>
              <a:t>:</a:t>
            </a:r>
          </a:p>
          <a:p>
            <a:pPr algn="ctr">
              <a:defRPr sz="1400"/>
            </a:pPr>
            <a:r>
              <a:rPr dirty="0"/>
              <a:t>+7 (918) 388-51-11</a:t>
            </a:r>
          </a:p>
          <a:p>
            <a:pPr algn="ctr">
              <a:defRPr sz="1300" b="1"/>
            </a:pPr>
            <a:r>
              <a:rPr dirty="0"/>
              <a:t>E-Mail: office.krasnodar@piretta.ru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6093051" y="563809"/>
            <a:ext cx="2873150" cy="116955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Санкт-Петербург</a:t>
            </a:r>
            <a:r>
              <a:rPr dirty="0"/>
              <a:t/>
            </a:r>
            <a:br>
              <a:rPr dirty="0"/>
            </a:br>
            <a:r>
              <a:rPr dirty="0" err="1"/>
              <a:t>Телефоны</a:t>
            </a:r>
            <a:r>
              <a:rPr dirty="0"/>
              <a:t>:</a:t>
            </a:r>
            <a:r>
              <a:rPr lang="ru-RU" dirty="0"/>
              <a:t> </a:t>
            </a:r>
            <a:r>
              <a:rPr dirty="0"/>
              <a:t>+7 (812) 309-06-88</a:t>
            </a:r>
            <a:endParaRPr lang="ru-RU" dirty="0"/>
          </a:p>
          <a:p>
            <a:pPr algn="ctr">
              <a:defRPr sz="1400"/>
            </a:pPr>
            <a:r>
              <a:rPr lang="ru-RU" dirty="0"/>
              <a:t>+79811005191 +79110830302</a:t>
            </a:r>
            <a:endParaRPr dirty="0"/>
          </a:p>
          <a:p>
            <a:pPr algn="ctr">
              <a:defRPr sz="1400" b="1"/>
            </a:pPr>
            <a:r>
              <a:rPr dirty="0"/>
              <a:t>E-Mail: </a:t>
            </a:r>
            <a:r>
              <a:rPr lang="en-US" sz="1400" dirty="0">
                <a:hlinkClick r:id="rId5"/>
              </a:rPr>
              <a:t>medeko.spb@mail.ru</a:t>
            </a:r>
            <a:r>
              <a:rPr lang="ru-RU" sz="1400" dirty="0"/>
              <a:t>, </a:t>
            </a:r>
            <a:r>
              <a:rPr lang="en-US" dirty="0"/>
              <a:t>office.piter@piretta.ru</a:t>
            </a:r>
            <a:endParaRPr dirty="0"/>
          </a:p>
        </p:txBody>
      </p:sp>
      <p:pic>
        <p:nvPicPr>
          <p:cNvPr id="23" name="Picture 2" descr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286" y="1606001"/>
            <a:ext cx="1204586" cy="175631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5"/>
          <p:cNvSpPr txBox="1"/>
          <p:nvPr/>
        </p:nvSpPr>
        <p:spPr>
          <a:xfrm>
            <a:off x="148527" y="551295"/>
            <a:ext cx="2746393" cy="116955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dirty="0" err="1"/>
              <a:t>Москва</a:t>
            </a:r>
            <a:endParaRPr dirty="0"/>
          </a:p>
          <a:p>
            <a:pPr algn="ctr">
              <a:defRPr sz="1400" b="1"/>
            </a:pPr>
            <a:r>
              <a:rPr dirty="0" err="1"/>
              <a:t>Телефоны</a:t>
            </a:r>
            <a:r>
              <a:rPr dirty="0"/>
              <a:t>:</a:t>
            </a:r>
          </a:p>
          <a:p>
            <a:pPr algn="ctr">
              <a:defRPr sz="1400"/>
            </a:pPr>
            <a:r>
              <a:rPr dirty="0"/>
              <a:t>+7 (905) 514-66-77,</a:t>
            </a:r>
          </a:p>
          <a:p>
            <a:pPr algn="ctr">
              <a:defRPr sz="1400"/>
            </a:pPr>
            <a:r>
              <a:rPr dirty="0"/>
              <a:t>+7 (495) 269-36-73</a:t>
            </a:r>
          </a:p>
          <a:p>
            <a:pPr algn="ctr">
              <a:defRPr sz="1400" b="1"/>
            </a:pPr>
            <a:r>
              <a:rPr dirty="0"/>
              <a:t>E-Mail: office.moscow@piretta.ru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6106952" y="2723109"/>
            <a:ext cx="2850071" cy="95410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lang="ru-RU" dirty="0"/>
              <a:t>Смоленск</a:t>
            </a:r>
          </a:p>
          <a:p>
            <a:pPr algn="ctr">
              <a:defRPr sz="1400" b="1"/>
            </a:pPr>
            <a:r>
              <a:rPr dirty="0" err="1"/>
              <a:t>Телефоны</a:t>
            </a:r>
            <a:r>
              <a:rPr dirty="0"/>
              <a:t>: </a:t>
            </a:r>
            <a:r>
              <a:rPr lang="ru-RU" sz="1400" dirty="0"/>
              <a:t>+7-906-250-97-81</a:t>
            </a:r>
            <a:endParaRPr dirty="0"/>
          </a:p>
          <a:p>
            <a:pPr algn="ctr">
              <a:defRPr sz="1400" b="1"/>
            </a:pPr>
            <a:r>
              <a:rPr dirty="0"/>
              <a:t>E-Mail: </a:t>
            </a:r>
            <a:r>
              <a:rPr lang="en-US" dirty="0">
                <a:hlinkClick r:id="rId7"/>
              </a:rPr>
              <a:t>medeko.smolensk@mail.ru</a:t>
            </a:r>
            <a:endParaRPr lang="ru-RU" dirty="0"/>
          </a:p>
          <a:p>
            <a:pPr algn="ctr">
              <a:defRPr sz="1400" b="1"/>
            </a:pPr>
            <a:endParaRPr dirty="0"/>
          </a:p>
        </p:txBody>
      </p:sp>
      <p:sp>
        <p:nvSpPr>
          <p:cNvPr id="26" name="TextBox 10"/>
          <p:cNvSpPr txBox="1"/>
          <p:nvPr/>
        </p:nvSpPr>
        <p:spPr>
          <a:xfrm>
            <a:off x="6140526" y="4440053"/>
            <a:ext cx="2850071" cy="95410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/>
            </a:pPr>
            <a:r>
              <a:rPr lang="ru-RU" dirty="0"/>
              <a:t>Республика Карелия</a:t>
            </a:r>
          </a:p>
          <a:p>
            <a:pPr algn="ctr">
              <a:defRPr sz="1400" b="1"/>
            </a:pPr>
            <a:r>
              <a:rPr lang="ru-RU" dirty="0"/>
              <a:t>Телефоны: </a:t>
            </a:r>
            <a:r>
              <a:rPr lang="ru-RU" sz="1400" b="1" i="1" dirty="0"/>
              <a:t>+</a:t>
            </a:r>
            <a:r>
              <a:rPr lang="ru-RU" sz="1400" b="1" dirty="0"/>
              <a:t>7 906 250 98 78</a:t>
            </a:r>
          </a:p>
          <a:p>
            <a:pPr algn="ctr">
              <a:defRPr sz="1400" b="1"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>
                <a:hlinkClick r:id="rId8"/>
              </a:rPr>
              <a:t>medeko.petrz@mail.ru</a:t>
            </a:r>
            <a:endParaRPr lang="ru-RU" dirty="0"/>
          </a:p>
          <a:p>
            <a:pPr algn="ctr">
              <a:defRPr sz="1400" b="1"/>
            </a:pPr>
            <a:endParaRPr lang="ru-RU" dirty="0"/>
          </a:p>
        </p:txBody>
      </p:sp>
      <p:sp>
        <p:nvSpPr>
          <p:cNvPr id="27" name="TextBox 10"/>
          <p:cNvSpPr txBox="1"/>
          <p:nvPr/>
        </p:nvSpPr>
        <p:spPr>
          <a:xfrm>
            <a:off x="6114264" y="5394160"/>
            <a:ext cx="2873149" cy="97199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lang="ru-RU" dirty="0"/>
              <a:t>Вологодская область</a:t>
            </a:r>
          </a:p>
          <a:p>
            <a:pPr algn="ctr">
              <a:defRPr sz="1400" b="1"/>
            </a:pPr>
            <a:r>
              <a:rPr lang="ru-RU" dirty="0"/>
              <a:t>Телефоны: +79110450121,+7 929 178 82 41</a:t>
            </a:r>
          </a:p>
          <a:p>
            <a:pPr algn="ctr">
              <a:defRPr sz="1400" b="1"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/>
              <a:t>medeko.vologda@mail.ru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10C18C-6421-4AED-90CB-C7D91F848031}"/>
              </a:ext>
            </a:extLst>
          </p:cNvPr>
          <p:cNvSpPr txBox="1"/>
          <p:nvPr/>
        </p:nvSpPr>
        <p:spPr>
          <a:xfrm>
            <a:off x="183224" y="4519151"/>
            <a:ext cx="2770575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r>
              <a:rPr lang="ru-RU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Владимир, Иваново</a:t>
            </a:r>
          </a:p>
          <a:p>
            <a:r>
              <a:rPr lang="ru-RU" dirty="0"/>
              <a:t>Телефоны:</a:t>
            </a:r>
          </a:p>
          <a:p>
            <a:r>
              <a:rPr lang="en-US" b="0" dirty="0"/>
              <a:t> +7-9</a:t>
            </a:r>
            <a:r>
              <a:rPr lang="ru-RU" b="0" dirty="0"/>
              <a:t>77-346-26-89</a:t>
            </a:r>
          </a:p>
          <a:p>
            <a:r>
              <a:rPr lang="en-US" dirty="0"/>
              <a:t>E-Mail: </a:t>
            </a:r>
            <a:r>
              <a:rPr lang="ru-RU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e.nebesnaya@piretta.ru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8FBE0E7-4D15-4305-9ABC-4DE6DFE250D9}"/>
              </a:ext>
            </a:extLst>
          </p:cNvPr>
          <p:cNvSpPr txBox="1"/>
          <p:nvPr/>
        </p:nvSpPr>
        <p:spPr>
          <a:xfrm>
            <a:off x="3110588" y="4721879"/>
            <a:ext cx="277057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45719" rIns="45719">
            <a:spAutoFit/>
          </a:bodyPr>
          <a:lstStyle>
            <a:defPPr>
              <a:defRPr lang="ru-RU"/>
            </a:defPPr>
            <a:lvl1pPr algn="ctr">
              <a:defRPr sz="1400" b="1"/>
            </a:lvl1pPr>
          </a:lstStyle>
          <a:p>
            <a:r>
              <a:rPr lang="ru-RU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Ярославль, Кострома</a:t>
            </a:r>
          </a:p>
          <a:p>
            <a:r>
              <a:rPr lang="ru-RU" dirty="0"/>
              <a:t>Телефоны:</a:t>
            </a:r>
          </a:p>
          <a:p>
            <a:r>
              <a:rPr lang="en-US" b="0" dirty="0"/>
              <a:t> </a:t>
            </a:r>
            <a:r>
              <a:rPr lang="ru-RU" b="0" dirty="0"/>
              <a:t>+7 (991) 698-84-43</a:t>
            </a:r>
          </a:p>
          <a:p>
            <a:r>
              <a:rPr lang="en-US" dirty="0"/>
              <a:t>E-Mail: </a:t>
            </a:r>
            <a:r>
              <a:rPr lang="ru-RU" dirty="0"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svk@piretta.ru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457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235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27" name="Группа компаний «ПИРЕТТА» это:"/>
          <p:cNvSpPr txBox="1">
            <a:spLocks noGrp="1"/>
          </p:cNvSpPr>
          <p:nvPr>
            <p:ph type="body" idx="16"/>
          </p:nvPr>
        </p:nvSpPr>
        <p:spPr>
          <a:xfrm>
            <a:off x="1491438" y="-66358"/>
            <a:ext cx="6161124" cy="52322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«ПИРЕТТА» </a:t>
            </a:r>
            <a:r>
              <a:rPr dirty="0" err="1"/>
              <a:t>это</a:t>
            </a:r>
            <a:r>
              <a:rPr dirty="0"/>
              <a:t>:</a:t>
            </a:r>
          </a:p>
        </p:txBody>
      </p:sp>
      <p:sp>
        <p:nvSpPr>
          <p:cNvPr id="229" name="Группа ПИРЕТТА единственная обще федеральная структура работающая на рынке утилизации медицинских отходов.…"/>
          <p:cNvSpPr txBox="1">
            <a:spLocks noGrp="1"/>
          </p:cNvSpPr>
          <p:nvPr>
            <p:ph type="body" sz="half" idx="4294967295"/>
          </p:nvPr>
        </p:nvSpPr>
        <p:spPr>
          <a:xfrm>
            <a:off x="127516" y="2004033"/>
            <a:ext cx="3848551" cy="3930776"/>
          </a:xfrm>
          <a:prstGeom prst="rect">
            <a:avLst/>
          </a:prstGeom>
        </p:spPr>
        <p:txBody>
          <a:bodyPr lIns="50800" tIns="50800" rIns="50800" bIns="50800">
            <a:normAutofit fontScale="47500" lnSpcReduction="20000"/>
          </a:bodyPr>
          <a:lstStyle/>
          <a:p>
            <a:r>
              <a:rPr lang="ru-RU" dirty="0" err="1"/>
              <a:t>Пиретта</a:t>
            </a:r>
            <a:r>
              <a:rPr lang="ru-RU" dirty="0"/>
              <a:t> работает более 10 лет и лидирует  в рейтинге ТОП 50 подрядчиков по вывозу и утилизации медицинских отходов из государственных учреждений России (</a:t>
            </a:r>
            <a:r>
              <a:rPr lang="en-US" dirty="0"/>
              <a:t>VADEMECUM</a:t>
            </a:r>
            <a:r>
              <a:rPr lang="ru-RU" dirty="0"/>
              <a:t> февраль 2020)</a:t>
            </a:r>
          </a:p>
          <a:p>
            <a:r>
              <a:rPr lang="ru-RU" dirty="0"/>
              <a:t>Пиретта работает  </a:t>
            </a:r>
            <a:r>
              <a:rPr lang="ru-RU" sz="4200" b="1" u="sng" dirty="0"/>
              <a:t>в 26 регионах страны, начинает работу в 8.</a:t>
            </a:r>
          </a:p>
          <a:p>
            <a:r>
              <a:rPr lang="ru-RU" dirty="0"/>
              <a:t>Три завода по утилизации расположены в Тверском регионе, Краснодарском крае и Ленинградской области, офисы в  12 городах. </a:t>
            </a:r>
          </a:p>
          <a:p>
            <a:r>
              <a:rPr lang="ru-RU" dirty="0"/>
              <a:t>Завод работающий по условиям Франшизы  расположен в Волгоградской и Томской областях. </a:t>
            </a:r>
          </a:p>
          <a:p>
            <a:r>
              <a:rPr lang="ru-RU" dirty="0"/>
              <a:t>Начинается работа в 8 регионах</a:t>
            </a:r>
          </a:p>
          <a:p>
            <a:endParaRPr dirty="0"/>
          </a:p>
        </p:txBody>
      </p:sp>
      <p:sp>
        <p:nvSpPr>
          <p:cNvPr id="233" name="Кружок"/>
          <p:cNvSpPr/>
          <p:nvPr/>
        </p:nvSpPr>
        <p:spPr>
          <a:xfrm>
            <a:off x="5146886" y="3813862"/>
            <a:ext cx="91147" cy="89242"/>
          </a:xfrm>
          <a:prstGeom prst="ellipse">
            <a:avLst/>
          </a:prstGeom>
          <a:solidFill>
            <a:srgbClr val="E93323"/>
          </a:solidFill>
          <a:ln w="3175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4" name="Кружок"/>
          <p:cNvSpPr/>
          <p:nvPr/>
        </p:nvSpPr>
        <p:spPr>
          <a:xfrm>
            <a:off x="4734136" y="2766112"/>
            <a:ext cx="91147" cy="89242"/>
          </a:xfrm>
          <a:prstGeom prst="ellipse">
            <a:avLst/>
          </a:prstGeom>
          <a:solidFill>
            <a:srgbClr val="E93323"/>
          </a:solidFill>
          <a:ln w="3175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5" name="Кружок"/>
          <p:cNvSpPr/>
          <p:nvPr/>
        </p:nvSpPr>
        <p:spPr>
          <a:xfrm>
            <a:off x="6533315" y="3610662"/>
            <a:ext cx="91146" cy="89242"/>
          </a:xfrm>
          <a:prstGeom prst="ellipse">
            <a:avLst/>
          </a:prstGeom>
          <a:solidFill>
            <a:srgbClr val="E93323"/>
          </a:solidFill>
          <a:ln w="3175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A825E1-12AD-4E75-9F6F-C0CD1CB0D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92" y="1351923"/>
            <a:ext cx="4000706" cy="39943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62" name="TextBox 5"/>
          <p:cNvSpPr txBox="1"/>
          <p:nvPr/>
        </p:nvSpPr>
        <p:spPr>
          <a:xfrm>
            <a:off x="285750" y="757883"/>
            <a:ext cx="3697165" cy="515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r>
              <a:rPr lang="ru-RU" sz="2200" dirty="0"/>
              <a:t>Пиретта собирает и утилизирует </a:t>
            </a:r>
            <a:r>
              <a:rPr lang="ru-RU" sz="2200"/>
              <a:t>более </a:t>
            </a:r>
            <a:r>
              <a:rPr lang="ru-RU" sz="4400" smtClean="0"/>
              <a:t>2 3</a:t>
            </a:r>
            <a:r>
              <a:rPr lang="ru-RU" sz="4400" smtClean="0"/>
              <a:t>00 </a:t>
            </a:r>
            <a:r>
              <a:rPr lang="ru-RU" sz="4400" dirty="0"/>
              <a:t>тонн </a:t>
            </a:r>
            <a:r>
              <a:rPr lang="ru-RU" sz="2200" dirty="0"/>
              <a:t>медицинских отходов классов Б,В,Г </a:t>
            </a:r>
            <a:r>
              <a:rPr lang="en-US" sz="2200" dirty="0"/>
              <a:t>    </a:t>
            </a:r>
            <a:r>
              <a:rPr lang="ru-RU" sz="2200" dirty="0"/>
              <a:t>в </a:t>
            </a:r>
            <a:r>
              <a:rPr lang="ru-RU" sz="4400" dirty="0"/>
              <a:t>месяц. </a:t>
            </a:r>
          </a:p>
          <a:p>
            <a:r>
              <a:rPr lang="ru-RU" sz="2200" dirty="0"/>
              <a:t>Клиентская база насчитывает более 4000 партнеров, включая большинство  больниц, работающих с </a:t>
            </a:r>
            <a:r>
              <a:rPr lang="en-US" sz="2200" dirty="0"/>
              <a:t>COVID</a:t>
            </a:r>
            <a:r>
              <a:rPr lang="ru-RU" sz="2200" dirty="0"/>
              <a:t>-19 на европейской территории России. </a:t>
            </a:r>
          </a:p>
          <a:p>
            <a:endParaRPr lang="ru-RU" sz="2200" dirty="0"/>
          </a:p>
          <a:p>
            <a:r>
              <a:rPr lang="ru-RU" sz="2200" dirty="0"/>
              <a:t>Наша особая гордость – обслуживание объектов Олимпиады Сочи-2014 и чемпионата мира по футболу 2018</a:t>
            </a:r>
          </a:p>
          <a:p>
            <a:r>
              <a:rPr lang="ru-RU" sz="2200" dirty="0"/>
              <a:t> </a:t>
            </a:r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3" y="56778"/>
            <a:ext cx="8869402" cy="701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Наша работа в числах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12" y="3042138"/>
            <a:ext cx="2016078" cy="2688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57883"/>
            <a:ext cx="3657600" cy="25404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10" y="3386208"/>
            <a:ext cx="3125379" cy="23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102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62" name="TextBox 5"/>
          <p:cNvSpPr txBox="1"/>
          <p:nvPr/>
        </p:nvSpPr>
        <p:spPr>
          <a:xfrm>
            <a:off x="285247" y="663615"/>
            <a:ext cx="4248808" cy="533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Заводы  по утилизации находятся в собственности компаний </a:t>
            </a:r>
            <a:r>
              <a:rPr lang="ru-RU" dirty="0" err="1"/>
              <a:t>Пиретты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утилизации используется оборудования собственной разработки, включающее сухую и мокрую очистку газов. Конструкция оборудования защищена патентами.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Все производственные площадки имеют федеральное согласование о размещении объекта.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Имеются санитарно-защитные зоны для предприятий 2-го класса опасности.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Огневая утилизация производится в печах с температурой горения более 1200 градусов что позволяет </a:t>
            </a:r>
            <a:r>
              <a:rPr lang="ru-RU" b="1" u="sng" dirty="0"/>
              <a:t>гарантированно обезвредить</a:t>
            </a:r>
            <a:r>
              <a:rPr lang="ru-RU" dirty="0"/>
              <a:t> медицинские отходы с минимальным ущербом для окружающей среды.</a:t>
            </a:r>
          </a:p>
          <a:p>
            <a:endParaRPr lang="ru-RU" sz="2000" dirty="0"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Производственные мощности по утилизации Медицинских отходов</a:t>
            </a:r>
            <a:endParaRPr dirty="0"/>
          </a:p>
        </p:txBody>
      </p:sp>
      <p:grpSp>
        <p:nvGrpSpPr>
          <p:cNvPr id="32" name="Рисунок 2"/>
          <p:cNvGrpSpPr/>
          <p:nvPr/>
        </p:nvGrpSpPr>
        <p:grpSpPr>
          <a:xfrm>
            <a:off x="4862421" y="833327"/>
            <a:ext cx="3544132" cy="1965651"/>
            <a:chOff x="0" y="0"/>
            <a:chExt cx="3544130" cy="1965650"/>
          </a:xfrm>
        </p:grpSpPr>
        <p:pic>
          <p:nvPicPr>
            <p:cNvPr id="33" name="Рисунок 2" descr="Рисунок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127000"/>
              <a:ext cx="3290131" cy="16989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Рисунок 2" descr="Рисунок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3544131" cy="1965652"/>
            </a:xfrm>
            <a:prstGeom prst="rect">
              <a:avLst/>
            </a:prstGeom>
            <a:effectLst/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55" y="2798979"/>
            <a:ext cx="4039737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025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Производственные мощности по утилизации Медицинских отходов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2224" y="1063870"/>
            <a:ext cx="88274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площадки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«Горячий Ключ». Площадь участка 5 га . Участок в собственности. Расстояние до Краснодара 70 км. Адрес Краснодарский край, Горячий ключ, станица Суздальская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Рамешский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Площадь участка 3,6га.  Участок в собственности. Расстояние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твери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км. Адрес Тверская область 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Рамешковский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, сельское поселение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Некрасово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Завод «Сланцы». Площадь участка 5 га. Участок в собственности. Расстояние до Санкт-Петербурга 180 км. Адрес Ленинградская область , г. Сланцы 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Кингиссепское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Шоссе дом 1А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Завод «Волгоградский» (Франшиза) Волгоградская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обл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г. Волгоград.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Ул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им Шиллера 3а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Площадки снабжены холодильным хранилищем для отходов, рассчитанным на 2= недельный объем , где  может накапливаться определенный запас для сглаживания пиковых поступлений, что предусмотрено законодательством для отходов, которые не уничтожаются в 24 часа.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успешно прошли 31 проверку своей работы  (Прокуратура - - Роспотребнадзор – Росприроднадзор …) </a:t>
            </a:r>
          </a:p>
        </p:txBody>
      </p:sp>
    </p:spTree>
    <p:extLst>
      <p:ext uri="{BB962C8B-B14F-4D97-AF65-F5344CB8AC3E}">
        <p14:creationId xmlns:p14="http://schemas.microsoft.com/office/powerpoint/2010/main" val="41812935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ФЕДЕРАЛЬНЫЕ САНИТАРНО-ЗАЩИТНЫЕ ЗОНЫ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707" y="4037419"/>
            <a:ext cx="7200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Действущие</a:t>
            </a:r>
            <a:r>
              <a:rPr lang="ru-RU" dirty="0"/>
              <a:t> заводы «накрыты»  федеральными Санитарно-Защитными Зонами </a:t>
            </a:r>
            <a:r>
              <a:rPr lang="ru-RU" b="1" dirty="0">
                <a:solidFill>
                  <a:srgbClr val="FF0000"/>
                </a:solidFill>
              </a:rPr>
              <a:t>– существенное повышение безопасности бизнеса.</a:t>
            </a:r>
            <a:endParaRPr lang="ru-RU" b="1" dirty="0"/>
          </a:p>
          <a:p>
            <a:r>
              <a:rPr lang="ru-RU" b="1" dirty="0"/>
              <a:t> В ЕГРН внесен  запрет на строительство, </a:t>
            </a:r>
            <a:r>
              <a:rPr lang="ru-RU" b="1" dirty="0" err="1"/>
              <a:t>сельхозработы</a:t>
            </a:r>
            <a:r>
              <a:rPr lang="ru-RU" b="1" dirty="0"/>
              <a:t> и т д вблизи наших объектов. «</a:t>
            </a:r>
            <a:r>
              <a:rPr lang="ru-RU" dirty="0"/>
              <a:t>К ним никто не сможет приблизиться»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794" y="2977194"/>
            <a:ext cx="7899661" cy="646329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Копии схем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утвержденных СЗЗ из официальных документов </a:t>
            </a:r>
            <a:r>
              <a:rPr kumimoji="0" lang="ru-RU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Роспотребнадзора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Тверская </a:t>
            </a:r>
            <a:r>
              <a:rPr kumimoji="0" lang="ru-RU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обл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Краснодарский край, Ленинградская обл.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6D4BDDB-6BC0-4C26-B0C8-17FA27E64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21154" r="34952" b="16553"/>
          <a:stretch/>
        </p:blipFill>
        <p:spPr bwMode="auto">
          <a:xfrm>
            <a:off x="426525" y="633489"/>
            <a:ext cx="2762713" cy="23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416379E-D105-45C2-8482-474570E96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0" t="14221" r="32403" b="10080"/>
          <a:stretch/>
        </p:blipFill>
        <p:spPr bwMode="auto">
          <a:xfrm>
            <a:off x="3333753" y="406446"/>
            <a:ext cx="2434377" cy="25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48C17976-2AB5-4C28-819B-4D4C35D86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19738" r="32637" b="16171"/>
          <a:stretch/>
        </p:blipFill>
        <p:spPr bwMode="auto">
          <a:xfrm>
            <a:off x="6000125" y="498349"/>
            <a:ext cx="2434377" cy="24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651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Регионы деятельности</a:t>
            </a:r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14874"/>
              </p:ext>
            </p:extLst>
          </p:nvPr>
        </p:nvGraphicFramePr>
        <p:xfrm>
          <a:off x="1847652" y="692357"/>
          <a:ext cx="6268826" cy="545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6885">
                  <a:extLst>
                    <a:ext uri="{9D8B030D-6E8A-4147-A177-3AD203B41FA5}">
                      <a16:colId xmlns:a16="http://schemas.microsoft.com/office/drawing/2014/main" xmlns="" val="2427079848"/>
                    </a:ext>
                  </a:extLst>
                </a:gridCol>
                <a:gridCol w="3321941">
                  <a:extLst>
                    <a:ext uri="{9D8B030D-6E8A-4147-A177-3AD203B41FA5}">
                      <a16:colId xmlns:a16="http://schemas.microsoft.com/office/drawing/2014/main" xmlns="" val="1087344999"/>
                    </a:ext>
                  </a:extLst>
                </a:gridCol>
              </a:tblGrid>
              <a:tr h="269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регионы работы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Регионы в которых начата  работа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3132081"/>
                  </a:ext>
                </a:extLst>
              </a:tr>
              <a:tr h="4340666">
                <a:tc>
                  <a:txBody>
                    <a:bodyPr/>
                    <a:lstStyle/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Владимирская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Вологодская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Калужская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Краснодарский край 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Курская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Ленинградская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Москва 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Московская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Новгородская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Орловская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Псковская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Адыгея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Карелия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Рязанская обл.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Санкт Петербург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Смоленская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Ставропольский край и КМВ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Татарстан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Тверская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Тульская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Чувашия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Ярославская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Волгоградская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(Франшиза)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Астраханская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(Франшиза)</a:t>
                      </a:r>
                    </a:p>
                    <a:p>
                      <a:pPr marL="228600" marR="0" lvl="0" indent="-22860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Калмыкия(Франшиза)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Томская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 (Франшиза)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Ивановская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Костромская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Мурманская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Пензенская обл.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Марий Эл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Республика Крым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Ростовская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Саратовкая</a:t>
                      </a:r>
                      <a:r>
                        <a:rPr lang="ru-RU" sz="12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ru-RU" sz="12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обл</a:t>
                      </a:r>
                      <a:endParaRPr lang="ru-RU" sz="12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32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205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6263" y="168592"/>
            <a:ext cx="193437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66" name="СОБСТВЕННОЕ ПРОИЗВОДСТВО СПЕЦИАЛИЗИРОВАННОГО ОБОРУДОВАНИЯ"/>
          <p:cNvSpPr txBox="1">
            <a:spLocks noGrp="1"/>
          </p:cNvSpPr>
          <p:nvPr>
            <p:ph type="title" idx="4294967295"/>
          </p:nvPr>
        </p:nvSpPr>
        <p:spPr>
          <a:xfrm>
            <a:off x="-42114" y="56778"/>
            <a:ext cx="9186113" cy="77654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600"/>
              </a:spcBef>
              <a:defRPr sz="2000">
                <a:solidFill>
                  <a:srgbClr val="FFFFFF"/>
                </a:solidFill>
                <a:latin typeface="Trattatello"/>
                <a:ea typeface="Trattatello"/>
                <a:cs typeface="Trattatello"/>
                <a:sym typeface="Trattatello"/>
              </a:defRPr>
            </a:lvl1pPr>
          </a:lstStyle>
          <a:p>
            <a:r>
              <a:rPr lang="ru-RU" dirty="0"/>
              <a:t>УДОБНЫЕ РЕШЕНИЯ ДЛЯ ЛЮБЫХ КЛИЕНТОВ</a:t>
            </a:r>
            <a:endParaRPr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8BFF92B-2E13-4FD3-97D1-5E9A534E665D}"/>
              </a:ext>
            </a:extLst>
          </p:cNvPr>
          <p:cNvSpPr txBox="1">
            <a:spLocks/>
          </p:cNvSpPr>
          <p:nvPr/>
        </p:nvSpPr>
        <p:spPr>
          <a:xfrm>
            <a:off x="377311" y="833325"/>
            <a:ext cx="4860524" cy="411190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ru-RU" sz="1200" dirty="0"/>
              <a:t>Мы обслуживаем более 2000 клиентов – медицинских  учреждений различного профиля, фармацевтическое производство, дистрибуцию и розницу.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Тысяче</a:t>
            </a:r>
            <a:r>
              <a:rPr lang="en-US" sz="1200" dirty="0"/>
              <a:t>-</a:t>
            </a:r>
            <a:r>
              <a:rPr lang="ru-RU" sz="1200" dirty="0"/>
              <a:t>коечные больницы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Районные и городские больницы на 200-300 коек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Роддома и перинатальные центры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Центры СПИД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Фармацевтические заводы и фабрики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Аптечные сети и дистрибьюторов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Диализные центры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Поликлиники различного профиля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Частные сетевые клиники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Сети лабораторий по приему анализов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Небольшие стоматологии на 1-2 кресла</a:t>
            </a:r>
          </a:p>
          <a:p>
            <a:pPr hangingPunct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И многие другие…</a:t>
            </a:r>
          </a:p>
          <a:p>
            <a:pPr marL="0" indent="0" hangingPunct="1">
              <a:buFont typeface="Arial"/>
              <a:buNone/>
            </a:pPr>
            <a:endParaRPr lang="ru-RU" sz="1200" dirty="0"/>
          </a:p>
          <a:p>
            <a:pPr hangingPunct="1"/>
            <a:endParaRPr lang="ru-RU" sz="1200" dirty="0"/>
          </a:p>
          <a:p>
            <a:pPr hangingPunct="1"/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8008FF-0CE8-4D27-8AE6-5A8761B4DA46}"/>
              </a:ext>
            </a:extLst>
          </p:cNvPr>
          <p:cNvSpPr txBox="1"/>
          <p:nvPr/>
        </p:nvSpPr>
        <p:spPr>
          <a:xfrm>
            <a:off x="165487" y="5098169"/>
            <a:ext cx="52584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Наша особая гордость –</a:t>
            </a:r>
          </a:p>
          <a:p>
            <a:r>
              <a:rPr lang="ru-RU" sz="1600" b="1" dirty="0"/>
              <a:t>обслуживание объектов Олимпиады СОЧИ-2014 и чемпионата мира по футболу </a:t>
            </a:r>
            <a:r>
              <a:rPr lang="en-US" sz="1600" b="1" dirty="0"/>
              <a:t>FIFA</a:t>
            </a:r>
            <a:r>
              <a:rPr lang="ru-RU" sz="1600" b="1" dirty="0"/>
              <a:t>-2018.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A35D1F-6D4F-4D66-9A06-3CA1A84A9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70" y="611112"/>
            <a:ext cx="1441882" cy="670005"/>
          </a:xfrm>
          <a:prstGeom prst="rect">
            <a:avLst/>
          </a:prstGeom>
        </p:spPr>
      </p:pic>
      <p:pic>
        <p:nvPicPr>
          <p:cNvPr id="9" name="Picture 2" descr="http://xn--80aji1agna.xn--p1ai/wp-content/uploads/logo-296x300.jpg">
            <a:extLst>
              <a:ext uri="{FF2B5EF4-FFF2-40B4-BE49-F238E27FC236}">
                <a16:creationId xmlns:a16="http://schemas.microsoft.com/office/drawing/2014/main" xmlns="" id="{3C513AA0-E0DB-4BF8-965E-02956819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10" y="501823"/>
            <a:ext cx="1242534" cy="12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BB8338-6FFA-4E63-AFAE-2BF0CE42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80" y="1387660"/>
            <a:ext cx="1486732" cy="634687"/>
          </a:xfrm>
          <a:prstGeom prst="rect">
            <a:avLst/>
          </a:prstGeom>
        </p:spPr>
      </p:pic>
      <p:pic>
        <p:nvPicPr>
          <p:cNvPr id="11" name="Picture 18" descr="http://diamedika.ru/wp-content/themes/diamedica/images/logo.png">
            <a:extLst>
              <a:ext uri="{FF2B5EF4-FFF2-40B4-BE49-F238E27FC236}">
                <a16:creationId xmlns:a16="http://schemas.microsoft.com/office/drawing/2014/main" xmlns="" id="{C0E96921-3AD4-4BA1-902B-FCDB20B8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2" y="2126742"/>
            <a:ext cx="1622140" cy="4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xn--80aji1agna.xn--p1ai/wp-content/uploads/1509511.jpeg">
            <a:extLst>
              <a:ext uri="{FF2B5EF4-FFF2-40B4-BE49-F238E27FC236}">
                <a16:creationId xmlns:a16="http://schemas.microsoft.com/office/drawing/2014/main" xmlns="" id="{735CB1F7-3005-4E72-A689-70D35977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56" y="1790266"/>
            <a:ext cx="1009835" cy="9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89249CC-6998-4C38-A413-AB986B558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95" y="2839082"/>
            <a:ext cx="3814812" cy="31327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FDD25F-62B8-482C-931B-3D4E02494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80" y="3235097"/>
            <a:ext cx="1419734" cy="952635"/>
          </a:xfrm>
          <a:prstGeom prst="rect">
            <a:avLst/>
          </a:prstGeom>
        </p:spPr>
      </p:pic>
      <p:pic>
        <p:nvPicPr>
          <p:cNvPr id="15" name="Picture 6" descr="http://xn--80aji1agna.xn--p1ai/wp-content/uploads/rgd-300x203.jpg">
            <a:extLst>
              <a:ext uri="{FF2B5EF4-FFF2-40B4-BE49-F238E27FC236}">
                <a16:creationId xmlns:a16="http://schemas.microsoft.com/office/drawing/2014/main" xmlns="" id="{A8D7F05A-1E1E-480D-B1EE-0C5F4592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82" y="3320824"/>
            <a:ext cx="977189" cy="6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xn--80aji1agna.xn--p1ai/wp-content/uploads/logo-300x58.png">
            <a:extLst>
              <a:ext uri="{FF2B5EF4-FFF2-40B4-BE49-F238E27FC236}">
                <a16:creationId xmlns:a16="http://schemas.microsoft.com/office/drawing/2014/main" xmlns="" id="{E2274495-ACD1-41D8-B950-54CCCFD5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60" y="4338357"/>
            <a:ext cx="2207921" cy="4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246975D-324F-4ADD-B209-40C73FAAD2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4492" y="5551500"/>
            <a:ext cx="1760248" cy="377666"/>
          </a:xfrm>
          <a:prstGeom prst="rect">
            <a:avLst/>
          </a:prstGeom>
        </p:spPr>
      </p:pic>
      <p:pic>
        <p:nvPicPr>
          <p:cNvPr id="18" name="Picture 6" descr="Российская детская клиническая больниц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5" y="4966586"/>
            <a:ext cx="610306" cy="5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91907" y="4945229"/>
            <a:ext cx="277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3399"/>
                </a:solidFill>
              </a:rPr>
              <a:t>РОССИЙСКАЯ ДЕТСКАЯ КЛИНИЧЕСКАЯ БОЛЬНИЦА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4" y="5226132"/>
            <a:ext cx="1508117" cy="907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90" y="4439925"/>
            <a:ext cx="2014204" cy="3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2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271" y="111520"/>
            <a:ext cx="76828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ПАНДЕМИЯ</a:t>
            </a:r>
            <a:r>
              <a:rPr kumimoji="0" lang="ru-RU" sz="18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КОВИД-19  - ОТХОДЫ КЛАССА 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00" y="695737"/>
            <a:ext cx="3140014" cy="2134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390" y="811647"/>
            <a:ext cx="4355183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/>
              <a:t>Многократный рост  объем отходов класса В (особо опасных)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Подразделения</a:t>
            </a: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ПИРЕТТЫ с честью справились с объемами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Не сорван ни один контракт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aseline="0" dirty="0"/>
              <a:t>Почти 100% обслуживание «</a:t>
            </a:r>
            <a:r>
              <a:rPr lang="ru-RU" baseline="0" dirty="0" err="1"/>
              <a:t>ковидных</a:t>
            </a:r>
            <a:r>
              <a:rPr lang="ru-RU" baseline="0" dirty="0"/>
              <a:t>» объемов в ряде регионов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71" y="3147762"/>
            <a:ext cx="3120272" cy="2340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2977" y="2183636"/>
            <a:ext cx="386844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Утилизация класса В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Горячий Ключ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3800" y="5487966"/>
            <a:ext cx="349134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Баки с отходами класс В, Москва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4" y="2959695"/>
            <a:ext cx="1991063" cy="2663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754" y="5297864"/>
            <a:ext cx="2186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Утилизация Сланцы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84" y="3008367"/>
            <a:ext cx="1324972" cy="2355506"/>
          </a:xfrm>
          <a:prstGeom prst="rect">
            <a:avLst/>
          </a:prstGeom>
        </p:spPr>
      </p:pic>
      <p:sp>
        <p:nvSpPr>
          <p:cNvPr id="7" name="AutoShape 2" descr="PHOTO-2021-02-14-10-20-59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46" y="2989923"/>
            <a:ext cx="1345722" cy="23923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6038" y="5344028"/>
            <a:ext cx="291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Транспортировка </a:t>
            </a:r>
            <a:r>
              <a:rPr lang="ru-RU" dirty="0" err="1"/>
              <a:t>согл</a:t>
            </a:r>
            <a:r>
              <a:rPr lang="ru-RU" dirty="0"/>
              <a:t>. СанПиН в баках</a:t>
            </a:r>
          </a:p>
        </p:txBody>
      </p:sp>
    </p:spTree>
    <p:extLst>
      <p:ext uri="{BB962C8B-B14F-4D97-AF65-F5344CB8AC3E}">
        <p14:creationId xmlns:p14="http://schemas.microsoft.com/office/powerpoint/2010/main" val="964232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1054</Words>
  <Application>Microsoft Office PowerPoint</Application>
  <PresentationFormat>Экран (4:3)</PresentationFormat>
  <Paragraphs>198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Consolas</vt:lpstr>
      <vt:lpstr>Georgia</vt:lpstr>
      <vt:lpstr>Impact</vt:lpstr>
      <vt:lpstr>Palatino</vt:lpstr>
      <vt:lpstr>Symbol</vt:lpstr>
      <vt:lpstr>Times New Roman</vt:lpstr>
      <vt:lpstr>Trattatello</vt:lpstr>
      <vt:lpstr>Wingdings</vt:lpstr>
      <vt:lpstr>Zapf Dingbats</vt:lpstr>
      <vt:lpstr>Тема Office</vt:lpstr>
      <vt:lpstr>Acrobat Document</vt:lpstr>
      <vt:lpstr>Презентация PowerPoint</vt:lpstr>
      <vt:lpstr>Презентация PowerPoint</vt:lpstr>
      <vt:lpstr>Наша работа в числах</vt:lpstr>
      <vt:lpstr>Производственные мощности по утилизации Медицинских отходов</vt:lpstr>
      <vt:lpstr>Производственные мощности по утилизации Медицинских отходов</vt:lpstr>
      <vt:lpstr>ФЕДЕРАЛЬНЫЕ САНИТАРНО-ЗАЩИТНЫЕ ЗОНЫ</vt:lpstr>
      <vt:lpstr>Регионы деятельности</vt:lpstr>
      <vt:lpstr>УДОБНЫЕ РЕШЕНИЯ ДЛЯ ЛЮБЫХ КЛИЕНТОВ</vt:lpstr>
      <vt:lpstr>Презентация PowerPoint</vt:lpstr>
      <vt:lpstr>Презентация PowerPoint</vt:lpstr>
      <vt:lpstr>Презентация PowerPoint</vt:lpstr>
      <vt:lpstr>   </vt:lpstr>
      <vt:lpstr>ОБУЧЕНИЕ  ПЕРСОНАЛА И РАЗРАБОТКА СХЕМ РАБОТЫ С МО ДЛЯ ПАРТНЕРОВ</vt:lpstr>
      <vt:lpstr>Мы используем оборудование собственного производства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Perminov</dc:creator>
  <cp:lastModifiedBy>Vera Perminova</cp:lastModifiedBy>
  <cp:revision>64</cp:revision>
  <cp:lastPrinted>2022-01-13T12:36:37Z</cp:lastPrinted>
  <dcterms:modified xsi:type="dcterms:W3CDTF">2022-02-25T04:28:56Z</dcterms:modified>
</cp:coreProperties>
</file>